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1"/>
  </p:notesMasterIdLst>
  <p:sldIdLst>
    <p:sldId id="297" r:id="rId2"/>
    <p:sldId id="299" r:id="rId3"/>
    <p:sldId id="298" r:id="rId4"/>
    <p:sldId id="296" r:id="rId5"/>
    <p:sldId id="292" r:id="rId6"/>
    <p:sldId id="258" r:id="rId7"/>
    <p:sldId id="291" r:id="rId8"/>
    <p:sldId id="293" r:id="rId9"/>
    <p:sldId id="259" r:id="rId10"/>
    <p:sldId id="260" r:id="rId11"/>
    <p:sldId id="261" r:id="rId12"/>
    <p:sldId id="262" r:id="rId13"/>
    <p:sldId id="263" r:id="rId14"/>
    <p:sldId id="265" r:id="rId15"/>
    <p:sldId id="266" r:id="rId16"/>
    <p:sldId id="267" r:id="rId17"/>
    <p:sldId id="272" r:id="rId18"/>
    <p:sldId id="268" r:id="rId19"/>
    <p:sldId id="269" r:id="rId20"/>
    <p:sldId id="270" r:id="rId21"/>
    <p:sldId id="271" r:id="rId22"/>
    <p:sldId id="273" r:id="rId23"/>
    <p:sldId id="274" r:id="rId24"/>
    <p:sldId id="275" r:id="rId25"/>
    <p:sldId id="276" r:id="rId26"/>
    <p:sldId id="277" r:id="rId27"/>
    <p:sldId id="278" r:id="rId28"/>
    <p:sldId id="279" r:id="rId29"/>
    <p:sldId id="280" r:id="rId30"/>
    <p:sldId id="281" r:id="rId31"/>
    <p:sldId id="284" r:id="rId32"/>
    <p:sldId id="283" r:id="rId33"/>
    <p:sldId id="285" r:id="rId34"/>
    <p:sldId id="286" r:id="rId35"/>
    <p:sldId id="294" r:id="rId36"/>
    <p:sldId id="287" r:id="rId37"/>
    <p:sldId id="288" r:id="rId38"/>
    <p:sldId id="289" r:id="rId39"/>
    <p:sldId id="290"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785"/>
    <p:restoredTop sz="92436"/>
  </p:normalViewPr>
  <p:slideViewPr>
    <p:cSldViewPr snapToGrid="0" snapToObjects="1">
      <p:cViewPr varScale="1">
        <p:scale>
          <a:sx n="69" d="100"/>
          <a:sy n="69" d="100"/>
        </p:scale>
        <p:origin x="150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0C316E-D946-1B42-840D-5E7B61952012}" type="doc">
      <dgm:prSet loTypeId="urn:microsoft.com/office/officeart/2005/8/layout/list1" loCatId="" qsTypeId="urn:microsoft.com/office/officeart/2005/8/quickstyle/simple1" qsCatId="simple" csTypeId="urn:microsoft.com/office/officeart/2005/8/colors/accent2_2" csCatId="accent2" phldr="1"/>
      <dgm:spPr/>
      <dgm:t>
        <a:bodyPr/>
        <a:lstStyle/>
        <a:p>
          <a:endParaRPr lang="zh-CN" altLang="en-US"/>
        </a:p>
      </dgm:t>
    </dgm:pt>
    <dgm:pt modelId="{AB38E319-073E-D84A-93D8-60A5E0C45DC7}">
      <dgm:prSet phldrT="[Text]"/>
      <dgm:spPr>
        <a:solidFill>
          <a:srgbClr val="E94C21"/>
        </a:solidFill>
      </dgm:spPr>
      <dgm:t>
        <a:bodyPr/>
        <a:lstStyle/>
        <a:p>
          <a:r>
            <a:rPr lang="en-US" altLang="zh-CN">
              <a:latin typeface="Microsoft YaHei" charset="-122"/>
              <a:ea typeface="Microsoft YaHei" charset="-122"/>
              <a:cs typeface="Microsoft YaHei" charset="-122"/>
            </a:rPr>
            <a:t>1.2.1</a:t>
          </a:r>
          <a:r>
            <a:rPr lang="zh-CN" altLang="en-US">
              <a:latin typeface="Microsoft YaHei" charset="-122"/>
              <a:ea typeface="Microsoft YaHei" charset="-122"/>
              <a:cs typeface="Microsoft YaHei" charset="-122"/>
            </a:rPr>
            <a:t> 人工操作阶段</a:t>
          </a:r>
        </a:p>
      </dgm:t>
    </dgm:pt>
    <dgm:pt modelId="{ABA242D7-66F6-BE4F-9CCF-75BDC9A1AAF3}" type="parTrans" cxnId="{E373B7DF-C8F5-794E-8B4A-C1E7CEAE34BE}">
      <dgm:prSet/>
      <dgm:spPr/>
      <dgm:t>
        <a:bodyPr/>
        <a:lstStyle/>
        <a:p>
          <a:endParaRPr lang="zh-CN" altLang="en-US">
            <a:latin typeface="Microsoft YaHei" charset="-122"/>
            <a:ea typeface="Microsoft YaHei" charset="-122"/>
            <a:cs typeface="Microsoft YaHei" charset="-122"/>
          </a:endParaRPr>
        </a:p>
      </dgm:t>
    </dgm:pt>
    <dgm:pt modelId="{EA4672B4-CEB0-BE4A-9A8E-0D4634F5FFD1}" type="sibTrans" cxnId="{E373B7DF-C8F5-794E-8B4A-C1E7CEAE34BE}">
      <dgm:prSet/>
      <dgm:spPr/>
      <dgm:t>
        <a:bodyPr/>
        <a:lstStyle/>
        <a:p>
          <a:endParaRPr lang="zh-CN" altLang="en-US">
            <a:latin typeface="Microsoft YaHei" charset="-122"/>
            <a:ea typeface="Microsoft YaHei" charset="-122"/>
            <a:cs typeface="Microsoft YaHei" charset="-122"/>
          </a:endParaRPr>
        </a:p>
      </dgm:t>
    </dgm:pt>
    <dgm:pt modelId="{F5E3DE96-D39A-7B42-8522-1AE9E3D99EE0}">
      <dgm:prSet phldrT="[Text]"/>
      <dgm:spPr>
        <a:solidFill>
          <a:srgbClr val="E94C21"/>
        </a:solidFill>
      </dgm:spPr>
      <dgm:t>
        <a:bodyPr/>
        <a:lstStyle/>
        <a:p>
          <a:r>
            <a:rPr lang="en-US" altLang="zh-CN">
              <a:latin typeface="Microsoft YaHei" charset="-122"/>
              <a:ea typeface="Microsoft YaHei" charset="-122"/>
              <a:cs typeface="Microsoft YaHei" charset="-122"/>
            </a:rPr>
            <a:t>1.2.2</a:t>
          </a:r>
          <a:r>
            <a:rPr lang="zh-CN" altLang="en-US">
              <a:latin typeface="Microsoft YaHei" charset="-122"/>
              <a:ea typeface="Microsoft YaHei" charset="-122"/>
              <a:cs typeface="Microsoft YaHei" charset="-122"/>
            </a:rPr>
            <a:t> 执行系统阶段</a:t>
          </a:r>
        </a:p>
      </dgm:t>
    </dgm:pt>
    <dgm:pt modelId="{F1F2A42E-41BF-3641-88EE-E1034D794FC2}" type="parTrans" cxnId="{1899190E-B941-1D4E-89D7-BEF1A52FDC18}">
      <dgm:prSet/>
      <dgm:spPr/>
      <dgm:t>
        <a:bodyPr/>
        <a:lstStyle/>
        <a:p>
          <a:endParaRPr lang="zh-CN" altLang="en-US">
            <a:latin typeface="Microsoft YaHei" charset="-122"/>
            <a:ea typeface="Microsoft YaHei" charset="-122"/>
            <a:cs typeface="Microsoft YaHei" charset="-122"/>
          </a:endParaRPr>
        </a:p>
      </dgm:t>
    </dgm:pt>
    <dgm:pt modelId="{F2FA2AF6-2E98-1846-9275-B1179CB8EB24}" type="sibTrans" cxnId="{1899190E-B941-1D4E-89D7-BEF1A52FDC18}">
      <dgm:prSet/>
      <dgm:spPr/>
      <dgm:t>
        <a:bodyPr/>
        <a:lstStyle/>
        <a:p>
          <a:endParaRPr lang="zh-CN" altLang="en-US">
            <a:latin typeface="Microsoft YaHei" charset="-122"/>
            <a:ea typeface="Microsoft YaHei" charset="-122"/>
            <a:cs typeface="Microsoft YaHei" charset="-122"/>
          </a:endParaRPr>
        </a:p>
      </dgm:t>
    </dgm:pt>
    <dgm:pt modelId="{65C69680-77DD-6F43-93A9-80032937D879}">
      <dgm:prSet phldrT="[Text]"/>
      <dgm:spPr>
        <a:solidFill>
          <a:srgbClr val="E94C21"/>
        </a:solidFill>
      </dgm:spPr>
      <dgm:t>
        <a:bodyPr/>
        <a:lstStyle/>
        <a:p>
          <a:r>
            <a:rPr lang="en-US" altLang="zh-CN">
              <a:latin typeface="Microsoft YaHei" charset="-122"/>
              <a:ea typeface="Microsoft YaHei" charset="-122"/>
              <a:cs typeface="Microsoft YaHei" charset="-122"/>
            </a:rPr>
            <a:t>1.2.3</a:t>
          </a:r>
          <a:r>
            <a:rPr lang="zh-CN" altLang="en-US">
              <a:latin typeface="Microsoft YaHei" charset="-122"/>
              <a:ea typeface="Microsoft YaHei" charset="-122"/>
              <a:cs typeface="Microsoft YaHei" charset="-122"/>
            </a:rPr>
            <a:t> 多道程序设计与操作系统形成</a:t>
          </a:r>
        </a:p>
      </dgm:t>
    </dgm:pt>
    <dgm:pt modelId="{3D8AC707-527A-E344-8A69-7241661498BA}" type="parTrans" cxnId="{FC774FC8-D19D-7545-8583-B065F9D060EC}">
      <dgm:prSet/>
      <dgm:spPr/>
      <dgm:t>
        <a:bodyPr/>
        <a:lstStyle/>
        <a:p>
          <a:endParaRPr lang="zh-CN" altLang="en-US">
            <a:latin typeface="Microsoft YaHei" charset="-122"/>
            <a:ea typeface="Microsoft YaHei" charset="-122"/>
            <a:cs typeface="Microsoft YaHei" charset="-122"/>
          </a:endParaRPr>
        </a:p>
      </dgm:t>
    </dgm:pt>
    <dgm:pt modelId="{FF734972-CBF2-D142-8586-B291B51457E5}" type="sibTrans" cxnId="{FC774FC8-D19D-7545-8583-B065F9D060EC}">
      <dgm:prSet/>
      <dgm:spPr/>
      <dgm:t>
        <a:bodyPr/>
        <a:lstStyle/>
        <a:p>
          <a:endParaRPr lang="zh-CN" altLang="en-US">
            <a:latin typeface="Microsoft YaHei" charset="-122"/>
            <a:ea typeface="Microsoft YaHei" charset="-122"/>
            <a:cs typeface="Microsoft YaHei" charset="-122"/>
          </a:endParaRPr>
        </a:p>
      </dgm:t>
    </dgm:pt>
    <dgm:pt modelId="{F3D6B563-9C0F-C341-B5C0-9CF2EC8E795F}">
      <dgm:prSet/>
      <dgm:spPr>
        <a:solidFill>
          <a:srgbClr val="E94C21"/>
        </a:solidFill>
      </dgm:spPr>
      <dgm:t>
        <a:bodyPr/>
        <a:lstStyle/>
        <a:p>
          <a:r>
            <a:rPr lang="en-US" altLang="zh-CN">
              <a:latin typeface="Microsoft YaHei" charset="-122"/>
              <a:ea typeface="Microsoft YaHei" charset="-122"/>
              <a:cs typeface="Microsoft YaHei" charset="-122"/>
            </a:rPr>
            <a:t>1.2.4</a:t>
          </a:r>
          <a:r>
            <a:rPr lang="zh-CN" altLang="en-US">
              <a:latin typeface="Microsoft YaHei" charset="-122"/>
              <a:ea typeface="Microsoft YaHei" charset="-122"/>
              <a:cs typeface="Microsoft YaHei" charset="-122"/>
            </a:rPr>
            <a:t> 操作系统发展与分类</a:t>
          </a:r>
        </a:p>
      </dgm:t>
    </dgm:pt>
    <dgm:pt modelId="{4183E023-C1E5-DC4B-80CD-FFD3DF0A5311}" type="parTrans" cxnId="{0D1AF0DE-EAD0-4142-9829-4478951012DE}">
      <dgm:prSet/>
      <dgm:spPr/>
      <dgm:t>
        <a:bodyPr/>
        <a:lstStyle/>
        <a:p>
          <a:endParaRPr lang="zh-CN" altLang="en-US">
            <a:latin typeface="Microsoft YaHei" charset="-122"/>
            <a:ea typeface="Microsoft YaHei" charset="-122"/>
            <a:cs typeface="Microsoft YaHei" charset="-122"/>
          </a:endParaRPr>
        </a:p>
      </dgm:t>
    </dgm:pt>
    <dgm:pt modelId="{814C61CF-9947-DE45-88EE-D7CD513A7A21}" type="sibTrans" cxnId="{0D1AF0DE-EAD0-4142-9829-4478951012DE}">
      <dgm:prSet/>
      <dgm:spPr/>
      <dgm:t>
        <a:bodyPr/>
        <a:lstStyle/>
        <a:p>
          <a:endParaRPr lang="zh-CN" altLang="en-US">
            <a:latin typeface="Microsoft YaHei" charset="-122"/>
            <a:ea typeface="Microsoft YaHei" charset="-122"/>
            <a:cs typeface="Microsoft YaHei" charset="-122"/>
          </a:endParaRPr>
        </a:p>
      </dgm:t>
    </dgm:pt>
    <dgm:pt modelId="{0642AD0F-010D-5649-86A7-902C790FA427}" type="pres">
      <dgm:prSet presAssocID="{A60C316E-D946-1B42-840D-5E7B61952012}" presName="linear" presStyleCnt="0">
        <dgm:presLayoutVars>
          <dgm:dir/>
          <dgm:animLvl val="lvl"/>
          <dgm:resizeHandles val="exact"/>
        </dgm:presLayoutVars>
      </dgm:prSet>
      <dgm:spPr/>
      <dgm:t>
        <a:bodyPr/>
        <a:lstStyle/>
        <a:p>
          <a:endParaRPr lang="zh-CN" altLang="en-US"/>
        </a:p>
      </dgm:t>
    </dgm:pt>
    <dgm:pt modelId="{6BF82C7D-84A5-C64D-A6C2-2404D6CA0E52}" type="pres">
      <dgm:prSet presAssocID="{AB38E319-073E-D84A-93D8-60A5E0C45DC7}" presName="parentLin" presStyleCnt="0"/>
      <dgm:spPr/>
    </dgm:pt>
    <dgm:pt modelId="{409DB1C0-409B-4A49-AF25-3A806FCE88A7}" type="pres">
      <dgm:prSet presAssocID="{AB38E319-073E-D84A-93D8-60A5E0C45DC7}" presName="parentLeftMargin" presStyleLbl="node1" presStyleIdx="0" presStyleCnt="4"/>
      <dgm:spPr/>
      <dgm:t>
        <a:bodyPr/>
        <a:lstStyle/>
        <a:p>
          <a:endParaRPr lang="zh-CN" altLang="en-US"/>
        </a:p>
      </dgm:t>
    </dgm:pt>
    <dgm:pt modelId="{9BB94DEB-90EE-4D47-B912-FECC408B31CA}" type="pres">
      <dgm:prSet presAssocID="{AB38E319-073E-D84A-93D8-60A5E0C45DC7}" presName="parentText" presStyleLbl="node1" presStyleIdx="0" presStyleCnt="4">
        <dgm:presLayoutVars>
          <dgm:chMax val="0"/>
          <dgm:bulletEnabled val="1"/>
        </dgm:presLayoutVars>
      </dgm:prSet>
      <dgm:spPr/>
      <dgm:t>
        <a:bodyPr/>
        <a:lstStyle/>
        <a:p>
          <a:endParaRPr lang="zh-CN" altLang="en-US"/>
        </a:p>
      </dgm:t>
    </dgm:pt>
    <dgm:pt modelId="{2AE45FF9-C85C-4B42-8F49-10CF81D3AADB}" type="pres">
      <dgm:prSet presAssocID="{AB38E319-073E-D84A-93D8-60A5E0C45DC7}" presName="negativeSpace" presStyleCnt="0"/>
      <dgm:spPr/>
    </dgm:pt>
    <dgm:pt modelId="{44B30C22-B10A-4C4D-8556-CC447B469CA5}" type="pres">
      <dgm:prSet presAssocID="{AB38E319-073E-D84A-93D8-60A5E0C45DC7}" presName="childText" presStyleLbl="conFgAcc1" presStyleIdx="0" presStyleCnt="4">
        <dgm:presLayoutVars>
          <dgm:bulletEnabled val="1"/>
        </dgm:presLayoutVars>
      </dgm:prSet>
      <dgm:spPr/>
    </dgm:pt>
    <dgm:pt modelId="{B153248E-99F6-8A47-A8B6-A7A65F679395}" type="pres">
      <dgm:prSet presAssocID="{EA4672B4-CEB0-BE4A-9A8E-0D4634F5FFD1}" presName="spaceBetweenRectangles" presStyleCnt="0"/>
      <dgm:spPr/>
    </dgm:pt>
    <dgm:pt modelId="{89012355-6722-A243-88F0-EC4A926FE1B2}" type="pres">
      <dgm:prSet presAssocID="{F5E3DE96-D39A-7B42-8522-1AE9E3D99EE0}" presName="parentLin" presStyleCnt="0"/>
      <dgm:spPr/>
    </dgm:pt>
    <dgm:pt modelId="{A3C4B647-69ED-0F47-A3FB-3DD50B337560}" type="pres">
      <dgm:prSet presAssocID="{F5E3DE96-D39A-7B42-8522-1AE9E3D99EE0}" presName="parentLeftMargin" presStyleLbl="node1" presStyleIdx="0" presStyleCnt="4"/>
      <dgm:spPr/>
      <dgm:t>
        <a:bodyPr/>
        <a:lstStyle/>
        <a:p>
          <a:endParaRPr lang="zh-CN" altLang="en-US"/>
        </a:p>
      </dgm:t>
    </dgm:pt>
    <dgm:pt modelId="{A2DF2DA4-4E73-2A4E-981B-78B315D2340C}" type="pres">
      <dgm:prSet presAssocID="{F5E3DE96-D39A-7B42-8522-1AE9E3D99EE0}" presName="parentText" presStyleLbl="node1" presStyleIdx="1" presStyleCnt="4">
        <dgm:presLayoutVars>
          <dgm:chMax val="0"/>
          <dgm:bulletEnabled val="1"/>
        </dgm:presLayoutVars>
      </dgm:prSet>
      <dgm:spPr/>
      <dgm:t>
        <a:bodyPr/>
        <a:lstStyle/>
        <a:p>
          <a:endParaRPr lang="zh-CN" altLang="en-US"/>
        </a:p>
      </dgm:t>
    </dgm:pt>
    <dgm:pt modelId="{E7057798-61D7-004F-A865-7D367224947D}" type="pres">
      <dgm:prSet presAssocID="{F5E3DE96-D39A-7B42-8522-1AE9E3D99EE0}" presName="negativeSpace" presStyleCnt="0"/>
      <dgm:spPr/>
    </dgm:pt>
    <dgm:pt modelId="{B62BBB63-75F6-5245-98AB-E7580D67D0DD}" type="pres">
      <dgm:prSet presAssocID="{F5E3DE96-D39A-7B42-8522-1AE9E3D99EE0}" presName="childText" presStyleLbl="conFgAcc1" presStyleIdx="1" presStyleCnt="4">
        <dgm:presLayoutVars>
          <dgm:bulletEnabled val="1"/>
        </dgm:presLayoutVars>
      </dgm:prSet>
      <dgm:spPr/>
    </dgm:pt>
    <dgm:pt modelId="{3B41893C-69A7-5249-B6B8-28CD1DF4E998}" type="pres">
      <dgm:prSet presAssocID="{F2FA2AF6-2E98-1846-9275-B1179CB8EB24}" presName="spaceBetweenRectangles" presStyleCnt="0"/>
      <dgm:spPr/>
    </dgm:pt>
    <dgm:pt modelId="{D2E69320-5FCE-A948-8A42-BFC4E41A1998}" type="pres">
      <dgm:prSet presAssocID="{65C69680-77DD-6F43-93A9-80032937D879}" presName="parentLin" presStyleCnt="0"/>
      <dgm:spPr/>
    </dgm:pt>
    <dgm:pt modelId="{BF636634-8997-1C4C-B909-47AC1D88F1ED}" type="pres">
      <dgm:prSet presAssocID="{65C69680-77DD-6F43-93A9-80032937D879}" presName="parentLeftMargin" presStyleLbl="node1" presStyleIdx="1" presStyleCnt="4"/>
      <dgm:spPr/>
      <dgm:t>
        <a:bodyPr/>
        <a:lstStyle/>
        <a:p>
          <a:endParaRPr lang="zh-CN" altLang="en-US"/>
        </a:p>
      </dgm:t>
    </dgm:pt>
    <dgm:pt modelId="{AD1FC832-011E-8C4A-8124-89B66DFBFBD8}" type="pres">
      <dgm:prSet presAssocID="{65C69680-77DD-6F43-93A9-80032937D879}" presName="parentText" presStyleLbl="node1" presStyleIdx="2" presStyleCnt="4">
        <dgm:presLayoutVars>
          <dgm:chMax val="0"/>
          <dgm:bulletEnabled val="1"/>
        </dgm:presLayoutVars>
      </dgm:prSet>
      <dgm:spPr/>
      <dgm:t>
        <a:bodyPr/>
        <a:lstStyle/>
        <a:p>
          <a:endParaRPr lang="zh-CN" altLang="en-US"/>
        </a:p>
      </dgm:t>
    </dgm:pt>
    <dgm:pt modelId="{41144538-6793-DE44-ACB9-101368304A44}" type="pres">
      <dgm:prSet presAssocID="{65C69680-77DD-6F43-93A9-80032937D879}" presName="negativeSpace" presStyleCnt="0"/>
      <dgm:spPr/>
    </dgm:pt>
    <dgm:pt modelId="{37A7BF17-BDD0-1F49-8F16-012968F9C1B4}" type="pres">
      <dgm:prSet presAssocID="{65C69680-77DD-6F43-93A9-80032937D879}" presName="childText" presStyleLbl="conFgAcc1" presStyleIdx="2" presStyleCnt="4">
        <dgm:presLayoutVars>
          <dgm:bulletEnabled val="1"/>
        </dgm:presLayoutVars>
      </dgm:prSet>
      <dgm:spPr/>
    </dgm:pt>
    <dgm:pt modelId="{C33675C9-6BC0-1943-B448-A60DC543A608}" type="pres">
      <dgm:prSet presAssocID="{FF734972-CBF2-D142-8586-B291B51457E5}" presName="spaceBetweenRectangles" presStyleCnt="0"/>
      <dgm:spPr/>
    </dgm:pt>
    <dgm:pt modelId="{AE2B70C5-1870-734B-B53D-5395410AA756}" type="pres">
      <dgm:prSet presAssocID="{F3D6B563-9C0F-C341-B5C0-9CF2EC8E795F}" presName="parentLin" presStyleCnt="0"/>
      <dgm:spPr/>
    </dgm:pt>
    <dgm:pt modelId="{A33C7B85-5BA2-5642-8B40-D5044A8A1A27}" type="pres">
      <dgm:prSet presAssocID="{F3D6B563-9C0F-C341-B5C0-9CF2EC8E795F}" presName="parentLeftMargin" presStyleLbl="node1" presStyleIdx="2" presStyleCnt="4"/>
      <dgm:spPr/>
      <dgm:t>
        <a:bodyPr/>
        <a:lstStyle/>
        <a:p>
          <a:endParaRPr lang="zh-CN" altLang="en-US"/>
        </a:p>
      </dgm:t>
    </dgm:pt>
    <dgm:pt modelId="{7104E750-0F30-A641-A9E3-2EA37793C83A}" type="pres">
      <dgm:prSet presAssocID="{F3D6B563-9C0F-C341-B5C0-9CF2EC8E795F}" presName="parentText" presStyleLbl="node1" presStyleIdx="3" presStyleCnt="4">
        <dgm:presLayoutVars>
          <dgm:chMax val="0"/>
          <dgm:bulletEnabled val="1"/>
        </dgm:presLayoutVars>
      </dgm:prSet>
      <dgm:spPr/>
      <dgm:t>
        <a:bodyPr/>
        <a:lstStyle/>
        <a:p>
          <a:endParaRPr lang="zh-CN" altLang="en-US"/>
        </a:p>
      </dgm:t>
    </dgm:pt>
    <dgm:pt modelId="{128005D9-A7CA-5047-8A2B-10DAED628813}" type="pres">
      <dgm:prSet presAssocID="{F3D6B563-9C0F-C341-B5C0-9CF2EC8E795F}" presName="negativeSpace" presStyleCnt="0"/>
      <dgm:spPr/>
    </dgm:pt>
    <dgm:pt modelId="{B80D56D2-AA89-574D-8201-F272FB2FE310}" type="pres">
      <dgm:prSet presAssocID="{F3D6B563-9C0F-C341-B5C0-9CF2EC8E795F}" presName="childText" presStyleLbl="conFgAcc1" presStyleIdx="3" presStyleCnt="4">
        <dgm:presLayoutVars>
          <dgm:bulletEnabled val="1"/>
        </dgm:presLayoutVars>
      </dgm:prSet>
      <dgm:spPr/>
    </dgm:pt>
  </dgm:ptLst>
  <dgm:cxnLst>
    <dgm:cxn modelId="{0D1AF0DE-EAD0-4142-9829-4478951012DE}" srcId="{A60C316E-D946-1B42-840D-5E7B61952012}" destId="{F3D6B563-9C0F-C341-B5C0-9CF2EC8E795F}" srcOrd="3" destOrd="0" parTransId="{4183E023-C1E5-DC4B-80CD-FFD3DF0A5311}" sibTransId="{814C61CF-9947-DE45-88EE-D7CD513A7A21}"/>
    <dgm:cxn modelId="{E373B7DF-C8F5-794E-8B4A-C1E7CEAE34BE}" srcId="{A60C316E-D946-1B42-840D-5E7B61952012}" destId="{AB38E319-073E-D84A-93D8-60A5E0C45DC7}" srcOrd="0" destOrd="0" parTransId="{ABA242D7-66F6-BE4F-9CCF-75BDC9A1AAF3}" sibTransId="{EA4672B4-CEB0-BE4A-9A8E-0D4634F5FFD1}"/>
    <dgm:cxn modelId="{9CC535E5-6D57-8346-86EC-E071ACD78386}" type="presOf" srcId="{F5E3DE96-D39A-7B42-8522-1AE9E3D99EE0}" destId="{A3C4B647-69ED-0F47-A3FB-3DD50B337560}" srcOrd="0" destOrd="0" presId="urn:microsoft.com/office/officeart/2005/8/layout/list1"/>
    <dgm:cxn modelId="{FC774FC8-D19D-7545-8583-B065F9D060EC}" srcId="{A60C316E-D946-1B42-840D-5E7B61952012}" destId="{65C69680-77DD-6F43-93A9-80032937D879}" srcOrd="2" destOrd="0" parTransId="{3D8AC707-527A-E344-8A69-7241661498BA}" sibTransId="{FF734972-CBF2-D142-8586-B291B51457E5}"/>
    <dgm:cxn modelId="{D27C64F6-1527-A744-83FA-4A72C224AF31}" type="presOf" srcId="{F3D6B563-9C0F-C341-B5C0-9CF2EC8E795F}" destId="{A33C7B85-5BA2-5642-8B40-D5044A8A1A27}" srcOrd="0" destOrd="0" presId="urn:microsoft.com/office/officeart/2005/8/layout/list1"/>
    <dgm:cxn modelId="{C64E5C69-E298-834E-A1BB-789E5E4DBC6B}" type="presOf" srcId="{65C69680-77DD-6F43-93A9-80032937D879}" destId="{BF636634-8997-1C4C-B909-47AC1D88F1ED}" srcOrd="0" destOrd="0" presId="urn:microsoft.com/office/officeart/2005/8/layout/list1"/>
    <dgm:cxn modelId="{1D003AFF-3671-AD48-B8D2-0A560846450D}" type="presOf" srcId="{A60C316E-D946-1B42-840D-5E7B61952012}" destId="{0642AD0F-010D-5649-86A7-902C790FA427}" srcOrd="0" destOrd="0" presId="urn:microsoft.com/office/officeart/2005/8/layout/list1"/>
    <dgm:cxn modelId="{0239C732-73D6-5F4B-B759-AEB5B91D41F2}" type="presOf" srcId="{AB38E319-073E-D84A-93D8-60A5E0C45DC7}" destId="{409DB1C0-409B-4A49-AF25-3A806FCE88A7}" srcOrd="0" destOrd="0" presId="urn:microsoft.com/office/officeart/2005/8/layout/list1"/>
    <dgm:cxn modelId="{EC638522-5024-A244-A918-E56577683309}" type="presOf" srcId="{F5E3DE96-D39A-7B42-8522-1AE9E3D99EE0}" destId="{A2DF2DA4-4E73-2A4E-981B-78B315D2340C}" srcOrd="1" destOrd="0" presId="urn:microsoft.com/office/officeart/2005/8/layout/list1"/>
    <dgm:cxn modelId="{9FEACD8C-BC94-3848-8B6A-5352F1A4686A}" type="presOf" srcId="{65C69680-77DD-6F43-93A9-80032937D879}" destId="{AD1FC832-011E-8C4A-8124-89B66DFBFBD8}" srcOrd="1" destOrd="0" presId="urn:microsoft.com/office/officeart/2005/8/layout/list1"/>
    <dgm:cxn modelId="{B3FEA0AD-E725-6241-8DFD-0C097031523F}" type="presOf" srcId="{AB38E319-073E-D84A-93D8-60A5E0C45DC7}" destId="{9BB94DEB-90EE-4D47-B912-FECC408B31CA}" srcOrd="1" destOrd="0" presId="urn:microsoft.com/office/officeart/2005/8/layout/list1"/>
    <dgm:cxn modelId="{1899190E-B941-1D4E-89D7-BEF1A52FDC18}" srcId="{A60C316E-D946-1B42-840D-5E7B61952012}" destId="{F5E3DE96-D39A-7B42-8522-1AE9E3D99EE0}" srcOrd="1" destOrd="0" parTransId="{F1F2A42E-41BF-3641-88EE-E1034D794FC2}" sibTransId="{F2FA2AF6-2E98-1846-9275-B1179CB8EB24}"/>
    <dgm:cxn modelId="{516A1EC4-E32F-3441-8B34-00F697D70A9C}" type="presOf" srcId="{F3D6B563-9C0F-C341-B5C0-9CF2EC8E795F}" destId="{7104E750-0F30-A641-A9E3-2EA37793C83A}" srcOrd="1" destOrd="0" presId="urn:microsoft.com/office/officeart/2005/8/layout/list1"/>
    <dgm:cxn modelId="{B376D647-DD70-BB41-80FD-5BC695C1E9C3}" type="presParOf" srcId="{0642AD0F-010D-5649-86A7-902C790FA427}" destId="{6BF82C7D-84A5-C64D-A6C2-2404D6CA0E52}" srcOrd="0" destOrd="0" presId="urn:microsoft.com/office/officeart/2005/8/layout/list1"/>
    <dgm:cxn modelId="{858EBB88-41DB-FB4E-AF1F-F2D48B06A847}" type="presParOf" srcId="{6BF82C7D-84A5-C64D-A6C2-2404D6CA0E52}" destId="{409DB1C0-409B-4A49-AF25-3A806FCE88A7}" srcOrd="0" destOrd="0" presId="urn:microsoft.com/office/officeart/2005/8/layout/list1"/>
    <dgm:cxn modelId="{C132BF83-0E10-0E49-BB15-C6D1CC5D0171}" type="presParOf" srcId="{6BF82C7D-84A5-C64D-A6C2-2404D6CA0E52}" destId="{9BB94DEB-90EE-4D47-B912-FECC408B31CA}" srcOrd="1" destOrd="0" presId="urn:microsoft.com/office/officeart/2005/8/layout/list1"/>
    <dgm:cxn modelId="{078BD24F-0ADE-644A-B50C-21348F89AFB7}" type="presParOf" srcId="{0642AD0F-010D-5649-86A7-902C790FA427}" destId="{2AE45FF9-C85C-4B42-8F49-10CF81D3AADB}" srcOrd="1" destOrd="0" presId="urn:microsoft.com/office/officeart/2005/8/layout/list1"/>
    <dgm:cxn modelId="{6FC512B9-FBD2-784D-AF0B-F8B7014D075C}" type="presParOf" srcId="{0642AD0F-010D-5649-86A7-902C790FA427}" destId="{44B30C22-B10A-4C4D-8556-CC447B469CA5}" srcOrd="2" destOrd="0" presId="urn:microsoft.com/office/officeart/2005/8/layout/list1"/>
    <dgm:cxn modelId="{0363C164-63C2-BB45-A0A4-04884AA3E303}" type="presParOf" srcId="{0642AD0F-010D-5649-86A7-902C790FA427}" destId="{B153248E-99F6-8A47-A8B6-A7A65F679395}" srcOrd="3" destOrd="0" presId="urn:microsoft.com/office/officeart/2005/8/layout/list1"/>
    <dgm:cxn modelId="{517B541F-1452-C444-9E70-AA4C0BB7E997}" type="presParOf" srcId="{0642AD0F-010D-5649-86A7-902C790FA427}" destId="{89012355-6722-A243-88F0-EC4A926FE1B2}" srcOrd="4" destOrd="0" presId="urn:microsoft.com/office/officeart/2005/8/layout/list1"/>
    <dgm:cxn modelId="{D32ED03A-029A-2F43-9075-7AEFB974E1CC}" type="presParOf" srcId="{89012355-6722-A243-88F0-EC4A926FE1B2}" destId="{A3C4B647-69ED-0F47-A3FB-3DD50B337560}" srcOrd="0" destOrd="0" presId="urn:microsoft.com/office/officeart/2005/8/layout/list1"/>
    <dgm:cxn modelId="{294FBC98-BC81-BC42-9671-4B9977624DDE}" type="presParOf" srcId="{89012355-6722-A243-88F0-EC4A926FE1B2}" destId="{A2DF2DA4-4E73-2A4E-981B-78B315D2340C}" srcOrd="1" destOrd="0" presId="urn:microsoft.com/office/officeart/2005/8/layout/list1"/>
    <dgm:cxn modelId="{C69F7B62-1217-1D4A-A8F3-D95F9AC742DE}" type="presParOf" srcId="{0642AD0F-010D-5649-86A7-902C790FA427}" destId="{E7057798-61D7-004F-A865-7D367224947D}" srcOrd="5" destOrd="0" presId="urn:microsoft.com/office/officeart/2005/8/layout/list1"/>
    <dgm:cxn modelId="{A227E5C1-53E0-674C-8AC4-11CC1E734B86}" type="presParOf" srcId="{0642AD0F-010D-5649-86A7-902C790FA427}" destId="{B62BBB63-75F6-5245-98AB-E7580D67D0DD}" srcOrd="6" destOrd="0" presId="urn:microsoft.com/office/officeart/2005/8/layout/list1"/>
    <dgm:cxn modelId="{FB73D4BF-DC09-C046-8FF8-EA9926C42999}" type="presParOf" srcId="{0642AD0F-010D-5649-86A7-902C790FA427}" destId="{3B41893C-69A7-5249-B6B8-28CD1DF4E998}" srcOrd="7" destOrd="0" presId="urn:microsoft.com/office/officeart/2005/8/layout/list1"/>
    <dgm:cxn modelId="{0DBA108E-85B5-AC43-9852-B82934556C96}" type="presParOf" srcId="{0642AD0F-010D-5649-86A7-902C790FA427}" destId="{D2E69320-5FCE-A948-8A42-BFC4E41A1998}" srcOrd="8" destOrd="0" presId="urn:microsoft.com/office/officeart/2005/8/layout/list1"/>
    <dgm:cxn modelId="{C5DEE1EB-82AA-1F48-B412-CA16CA049FD8}" type="presParOf" srcId="{D2E69320-5FCE-A948-8A42-BFC4E41A1998}" destId="{BF636634-8997-1C4C-B909-47AC1D88F1ED}" srcOrd="0" destOrd="0" presId="urn:microsoft.com/office/officeart/2005/8/layout/list1"/>
    <dgm:cxn modelId="{ED5A281C-997A-3846-A296-1B98DA19AFC6}" type="presParOf" srcId="{D2E69320-5FCE-A948-8A42-BFC4E41A1998}" destId="{AD1FC832-011E-8C4A-8124-89B66DFBFBD8}" srcOrd="1" destOrd="0" presId="urn:microsoft.com/office/officeart/2005/8/layout/list1"/>
    <dgm:cxn modelId="{38C96DB0-4A35-7945-9876-8E5FCC166359}" type="presParOf" srcId="{0642AD0F-010D-5649-86A7-902C790FA427}" destId="{41144538-6793-DE44-ACB9-101368304A44}" srcOrd="9" destOrd="0" presId="urn:microsoft.com/office/officeart/2005/8/layout/list1"/>
    <dgm:cxn modelId="{8ADFB0E2-22ED-4845-B301-3243F5780D42}" type="presParOf" srcId="{0642AD0F-010D-5649-86A7-902C790FA427}" destId="{37A7BF17-BDD0-1F49-8F16-012968F9C1B4}" srcOrd="10" destOrd="0" presId="urn:microsoft.com/office/officeart/2005/8/layout/list1"/>
    <dgm:cxn modelId="{36468E9A-3EF7-6843-945B-8F0B650F7159}" type="presParOf" srcId="{0642AD0F-010D-5649-86A7-902C790FA427}" destId="{C33675C9-6BC0-1943-B448-A60DC543A608}" srcOrd="11" destOrd="0" presId="urn:microsoft.com/office/officeart/2005/8/layout/list1"/>
    <dgm:cxn modelId="{B1D564BE-1F12-FD44-8318-60E3DA35619A}" type="presParOf" srcId="{0642AD0F-010D-5649-86A7-902C790FA427}" destId="{AE2B70C5-1870-734B-B53D-5395410AA756}" srcOrd="12" destOrd="0" presId="urn:microsoft.com/office/officeart/2005/8/layout/list1"/>
    <dgm:cxn modelId="{5E6F9627-B224-8244-8649-1183BD2C2C1C}" type="presParOf" srcId="{AE2B70C5-1870-734B-B53D-5395410AA756}" destId="{A33C7B85-5BA2-5642-8B40-D5044A8A1A27}" srcOrd="0" destOrd="0" presId="urn:microsoft.com/office/officeart/2005/8/layout/list1"/>
    <dgm:cxn modelId="{296BDF27-26BA-8347-B5CD-FD4ED7E5C613}" type="presParOf" srcId="{AE2B70C5-1870-734B-B53D-5395410AA756}" destId="{7104E750-0F30-A641-A9E3-2EA37793C83A}" srcOrd="1" destOrd="0" presId="urn:microsoft.com/office/officeart/2005/8/layout/list1"/>
    <dgm:cxn modelId="{ECD284C5-8CBE-B84F-B2EF-EAEBD35438F1}" type="presParOf" srcId="{0642AD0F-010D-5649-86A7-902C790FA427}" destId="{128005D9-A7CA-5047-8A2B-10DAED628813}" srcOrd="13" destOrd="0" presId="urn:microsoft.com/office/officeart/2005/8/layout/list1"/>
    <dgm:cxn modelId="{A330F151-6496-E441-BA77-98B98831D66B}" type="presParOf" srcId="{0642AD0F-010D-5649-86A7-902C790FA427}" destId="{B80D56D2-AA89-574D-8201-F272FB2FE310}"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B30C22-B10A-4C4D-8556-CC447B469CA5}">
      <dsp:nvSpPr>
        <dsp:cNvPr id="0" name=""/>
        <dsp:cNvSpPr/>
      </dsp:nvSpPr>
      <dsp:spPr>
        <a:xfrm>
          <a:off x="0" y="417429"/>
          <a:ext cx="7886700" cy="604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BB94DEB-90EE-4D47-B912-FECC408B31CA}">
      <dsp:nvSpPr>
        <dsp:cNvPr id="0" name=""/>
        <dsp:cNvSpPr/>
      </dsp:nvSpPr>
      <dsp:spPr>
        <a:xfrm>
          <a:off x="394335" y="63189"/>
          <a:ext cx="5520690" cy="708480"/>
        </a:xfrm>
        <a:prstGeom prst="roundRect">
          <a:avLst/>
        </a:prstGeom>
        <a:solidFill>
          <a:srgbClr val="E94C2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669" tIns="0" rIns="208669" bIns="0" numCol="1" spcCol="1270" anchor="ctr" anchorCtr="0">
          <a:noAutofit/>
        </a:bodyPr>
        <a:lstStyle/>
        <a:p>
          <a:pPr lvl="0" algn="l" defTabSz="1066800">
            <a:lnSpc>
              <a:spcPct val="90000"/>
            </a:lnSpc>
            <a:spcBef>
              <a:spcPct val="0"/>
            </a:spcBef>
            <a:spcAft>
              <a:spcPct val="35000"/>
            </a:spcAft>
          </a:pPr>
          <a:r>
            <a:rPr lang="en-US" altLang="zh-CN" sz="2400" kern="1200">
              <a:latin typeface="Microsoft YaHei" charset="-122"/>
              <a:ea typeface="Microsoft YaHei" charset="-122"/>
              <a:cs typeface="Microsoft YaHei" charset="-122"/>
            </a:rPr>
            <a:t>1.2.1</a:t>
          </a:r>
          <a:r>
            <a:rPr lang="zh-CN" altLang="en-US" sz="2400" kern="1200">
              <a:latin typeface="Microsoft YaHei" charset="-122"/>
              <a:ea typeface="Microsoft YaHei" charset="-122"/>
              <a:cs typeface="Microsoft YaHei" charset="-122"/>
            </a:rPr>
            <a:t> 人工操作阶段</a:t>
          </a:r>
        </a:p>
      </dsp:txBody>
      <dsp:txXfrm>
        <a:off x="428920" y="97774"/>
        <a:ext cx="5451520" cy="639310"/>
      </dsp:txXfrm>
    </dsp:sp>
    <dsp:sp modelId="{B62BBB63-75F6-5245-98AB-E7580D67D0DD}">
      <dsp:nvSpPr>
        <dsp:cNvPr id="0" name=""/>
        <dsp:cNvSpPr/>
      </dsp:nvSpPr>
      <dsp:spPr>
        <a:xfrm>
          <a:off x="0" y="1506069"/>
          <a:ext cx="7886700" cy="604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2DF2DA4-4E73-2A4E-981B-78B315D2340C}">
      <dsp:nvSpPr>
        <dsp:cNvPr id="0" name=""/>
        <dsp:cNvSpPr/>
      </dsp:nvSpPr>
      <dsp:spPr>
        <a:xfrm>
          <a:off x="394335" y="1151829"/>
          <a:ext cx="5520690" cy="708480"/>
        </a:xfrm>
        <a:prstGeom prst="roundRect">
          <a:avLst/>
        </a:prstGeom>
        <a:solidFill>
          <a:srgbClr val="E94C2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669" tIns="0" rIns="208669" bIns="0" numCol="1" spcCol="1270" anchor="ctr" anchorCtr="0">
          <a:noAutofit/>
        </a:bodyPr>
        <a:lstStyle/>
        <a:p>
          <a:pPr lvl="0" algn="l" defTabSz="1066800">
            <a:lnSpc>
              <a:spcPct val="90000"/>
            </a:lnSpc>
            <a:spcBef>
              <a:spcPct val="0"/>
            </a:spcBef>
            <a:spcAft>
              <a:spcPct val="35000"/>
            </a:spcAft>
          </a:pPr>
          <a:r>
            <a:rPr lang="en-US" altLang="zh-CN" sz="2400" kern="1200">
              <a:latin typeface="Microsoft YaHei" charset="-122"/>
              <a:ea typeface="Microsoft YaHei" charset="-122"/>
              <a:cs typeface="Microsoft YaHei" charset="-122"/>
            </a:rPr>
            <a:t>1.2.2</a:t>
          </a:r>
          <a:r>
            <a:rPr lang="zh-CN" altLang="en-US" sz="2400" kern="1200">
              <a:latin typeface="Microsoft YaHei" charset="-122"/>
              <a:ea typeface="Microsoft YaHei" charset="-122"/>
              <a:cs typeface="Microsoft YaHei" charset="-122"/>
            </a:rPr>
            <a:t> 执行系统阶段</a:t>
          </a:r>
        </a:p>
      </dsp:txBody>
      <dsp:txXfrm>
        <a:off x="428920" y="1186414"/>
        <a:ext cx="5451520" cy="639310"/>
      </dsp:txXfrm>
    </dsp:sp>
    <dsp:sp modelId="{37A7BF17-BDD0-1F49-8F16-012968F9C1B4}">
      <dsp:nvSpPr>
        <dsp:cNvPr id="0" name=""/>
        <dsp:cNvSpPr/>
      </dsp:nvSpPr>
      <dsp:spPr>
        <a:xfrm>
          <a:off x="0" y="2594709"/>
          <a:ext cx="7886700" cy="604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D1FC832-011E-8C4A-8124-89B66DFBFBD8}">
      <dsp:nvSpPr>
        <dsp:cNvPr id="0" name=""/>
        <dsp:cNvSpPr/>
      </dsp:nvSpPr>
      <dsp:spPr>
        <a:xfrm>
          <a:off x="394335" y="2240469"/>
          <a:ext cx="5520690" cy="708480"/>
        </a:xfrm>
        <a:prstGeom prst="roundRect">
          <a:avLst/>
        </a:prstGeom>
        <a:solidFill>
          <a:srgbClr val="E94C2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669" tIns="0" rIns="208669" bIns="0" numCol="1" spcCol="1270" anchor="ctr" anchorCtr="0">
          <a:noAutofit/>
        </a:bodyPr>
        <a:lstStyle/>
        <a:p>
          <a:pPr lvl="0" algn="l" defTabSz="1066800">
            <a:lnSpc>
              <a:spcPct val="90000"/>
            </a:lnSpc>
            <a:spcBef>
              <a:spcPct val="0"/>
            </a:spcBef>
            <a:spcAft>
              <a:spcPct val="35000"/>
            </a:spcAft>
          </a:pPr>
          <a:r>
            <a:rPr lang="en-US" altLang="zh-CN" sz="2400" kern="1200">
              <a:latin typeface="Microsoft YaHei" charset="-122"/>
              <a:ea typeface="Microsoft YaHei" charset="-122"/>
              <a:cs typeface="Microsoft YaHei" charset="-122"/>
            </a:rPr>
            <a:t>1.2.3</a:t>
          </a:r>
          <a:r>
            <a:rPr lang="zh-CN" altLang="en-US" sz="2400" kern="1200">
              <a:latin typeface="Microsoft YaHei" charset="-122"/>
              <a:ea typeface="Microsoft YaHei" charset="-122"/>
              <a:cs typeface="Microsoft YaHei" charset="-122"/>
            </a:rPr>
            <a:t> 多道程序设计与操作系统形成</a:t>
          </a:r>
        </a:p>
      </dsp:txBody>
      <dsp:txXfrm>
        <a:off x="428920" y="2275054"/>
        <a:ext cx="5451520" cy="639310"/>
      </dsp:txXfrm>
    </dsp:sp>
    <dsp:sp modelId="{B80D56D2-AA89-574D-8201-F272FB2FE310}">
      <dsp:nvSpPr>
        <dsp:cNvPr id="0" name=""/>
        <dsp:cNvSpPr/>
      </dsp:nvSpPr>
      <dsp:spPr>
        <a:xfrm>
          <a:off x="0" y="3683349"/>
          <a:ext cx="7886700" cy="604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104E750-0F30-A641-A9E3-2EA37793C83A}">
      <dsp:nvSpPr>
        <dsp:cNvPr id="0" name=""/>
        <dsp:cNvSpPr/>
      </dsp:nvSpPr>
      <dsp:spPr>
        <a:xfrm>
          <a:off x="394335" y="3329109"/>
          <a:ext cx="5520690" cy="708480"/>
        </a:xfrm>
        <a:prstGeom prst="roundRect">
          <a:avLst/>
        </a:prstGeom>
        <a:solidFill>
          <a:srgbClr val="E94C2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669" tIns="0" rIns="208669" bIns="0" numCol="1" spcCol="1270" anchor="ctr" anchorCtr="0">
          <a:noAutofit/>
        </a:bodyPr>
        <a:lstStyle/>
        <a:p>
          <a:pPr lvl="0" algn="l" defTabSz="1066800">
            <a:lnSpc>
              <a:spcPct val="90000"/>
            </a:lnSpc>
            <a:spcBef>
              <a:spcPct val="0"/>
            </a:spcBef>
            <a:spcAft>
              <a:spcPct val="35000"/>
            </a:spcAft>
          </a:pPr>
          <a:r>
            <a:rPr lang="en-US" altLang="zh-CN" sz="2400" kern="1200">
              <a:latin typeface="Microsoft YaHei" charset="-122"/>
              <a:ea typeface="Microsoft YaHei" charset="-122"/>
              <a:cs typeface="Microsoft YaHei" charset="-122"/>
            </a:rPr>
            <a:t>1.2.4</a:t>
          </a:r>
          <a:r>
            <a:rPr lang="zh-CN" altLang="en-US" sz="2400" kern="1200">
              <a:latin typeface="Microsoft YaHei" charset="-122"/>
              <a:ea typeface="Microsoft YaHei" charset="-122"/>
              <a:cs typeface="Microsoft YaHei" charset="-122"/>
            </a:rPr>
            <a:t> 操作系统发展与分类</a:t>
          </a:r>
        </a:p>
      </dsp:txBody>
      <dsp:txXfrm>
        <a:off x="428920" y="3363694"/>
        <a:ext cx="5451520" cy="63931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tiff>
</file>

<file path=ppt/media/image12.tiff>
</file>

<file path=ppt/media/image13.tiff>
</file>

<file path=ppt/media/image14.tiff>
</file>

<file path=ppt/media/image15.tiff>
</file>

<file path=ppt/media/image17.tiff>
</file>

<file path=ppt/media/image2.png>
</file>

<file path=ppt/media/image3.tiff>
</file>

<file path=ppt/media/image4.png>
</file>

<file path=ppt/media/image50.png>
</file>

<file path=ppt/media/image6.png>
</file>

<file path=ppt/media/image60.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BFE587-8D2F-7A48-B33D-5F5EF20AF2A5}" type="datetimeFigureOut">
              <a:t>2019-9-2</a:t>
            </a:fld>
            <a:endParaRPr kumimoji="1" lang="zh-CN" alt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E9F516-AEE8-0A4A-830C-A6DF2BC73F0F}" type="slidenum">
              <a:t>‹#›</a:t>
            </a:fld>
            <a:endParaRPr kumimoji="1" lang="zh-CN" altLang="en-US"/>
          </a:p>
        </p:txBody>
      </p:sp>
    </p:spTree>
    <p:extLst>
      <p:ext uri="{BB962C8B-B14F-4D97-AF65-F5344CB8AC3E}">
        <p14:creationId xmlns:p14="http://schemas.microsoft.com/office/powerpoint/2010/main" val="662227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youtube.com/watch?v=uFQ3sajIda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https://</a:t>
            </a:r>
            <a:r>
              <a:rPr kumimoji="1" lang="en-US" altLang="zh-CN" dirty="0" err="1"/>
              <a:t>www.youtube.com</a:t>
            </a:r>
            <a:r>
              <a:rPr kumimoji="1" lang="en-US" altLang="zh-CN" dirty="0"/>
              <a:t>/</a:t>
            </a:r>
            <a:r>
              <a:rPr kumimoji="1" lang="en-US" altLang="zh-CN" dirty="0" err="1"/>
              <a:t>watch?v</a:t>
            </a:r>
            <a:r>
              <a:rPr kumimoji="1" lang="en-US" altLang="zh-CN" dirty="0"/>
              <a:t>=uFQ3sajIdaM</a:t>
            </a:r>
            <a:endParaRPr kumimoji="1" lang="zh-CN" altLang="en-US" dirty="0"/>
          </a:p>
        </p:txBody>
      </p:sp>
      <p:sp>
        <p:nvSpPr>
          <p:cNvPr id="4" name="灯片编号占位符 3"/>
          <p:cNvSpPr>
            <a:spLocks noGrp="1"/>
          </p:cNvSpPr>
          <p:nvPr>
            <p:ph type="sldNum" sz="quarter" idx="5"/>
          </p:nvPr>
        </p:nvSpPr>
        <p:spPr/>
        <p:txBody>
          <a:bodyPr/>
          <a:lstStyle/>
          <a:p>
            <a:fld id="{77E9F516-AEE8-0A4A-830C-A6DF2BC73F0F}" type="slidenum">
              <a:rPr lang="en-US" altLang="zh-CN" smtClean="0"/>
              <a:t>7</a:t>
            </a:fld>
            <a:endParaRPr kumimoji="1" lang="zh-CN" altLang="en-US"/>
          </a:p>
        </p:txBody>
      </p:sp>
    </p:spTree>
    <p:extLst>
      <p:ext uri="{BB962C8B-B14F-4D97-AF65-F5344CB8AC3E}">
        <p14:creationId xmlns:p14="http://schemas.microsoft.com/office/powerpoint/2010/main" val="1593796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The IBM 1401 compiles and runs FORTRAN II - YouTube</a:t>
            </a:r>
            <a:endParaRPr lang="en-US" altLang="zh-CN" dirty="0">
              <a:effectLst/>
            </a:endParaRPr>
          </a:p>
          <a:p>
            <a:r>
              <a:rPr lang="en-US" altLang="zh-CN" sz="1200" kern="1200" dirty="0">
                <a:solidFill>
                  <a:schemeClr val="tx1"/>
                </a:solidFill>
                <a:effectLst/>
                <a:latin typeface="+mn-lt"/>
                <a:ea typeface="+mn-ea"/>
                <a:cs typeface="+mn-cs"/>
                <a:hlinkClick r:id="rId3"/>
              </a:rPr>
              <a:t>https://www.youtube.com/watch?v=uFQ3sajIdaM</a:t>
            </a:r>
            <a:endParaRPr lang="en-US" altLang="zh-CN" dirty="0"/>
          </a:p>
          <a:p>
            <a:endParaRPr kumimoji="1" lang="en-US" altLang="zh-CN" dirty="0"/>
          </a:p>
          <a:p>
            <a:endParaRPr kumimoji="1" lang="en-US" altLang="zh-CN" dirty="0"/>
          </a:p>
          <a:p>
            <a:r>
              <a:rPr kumimoji="1" lang="en-US" altLang="zh-CN" dirty="0"/>
              <a:t>Parity</a:t>
            </a:r>
            <a:r>
              <a:rPr kumimoji="1" lang="zh-CN" altLang="en-US" dirty="0"/>
              <a:t> </a:t>
            </a:r>
            <a:r>
              <a:rPr kumimoji="1" lang="en-US" altLang="zh-CN" dirty="0"/>
              <a:t>error:</a:t>
            </a:r>
            <a:r>
              <a:rPr kumimoji="1" lang="zh-CN" altLang="en-US" dirty="0"/>
              <a:t> 奇偶校验错误</a:t>
            </a:r>
            <a:endParaRPr kumimoji="1" lang="en-US" altLang="zh-CN" dirty="0"/>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77E9F516-AEE8-0A4A-830C-A6DF2BC73F0F}" type="slidenum">
              <a:rPr lang="en-US" altLang="zh-CN" smtClean="0"/>
              <a:t>9</a:t>
            </a:fld>
            <a:endParaRPr kumimoji="1" lang="zh-CN" altLang="en-US"/>
          </a:p>
        </p:txBody>
      </p:sp>
    </p:spTree>
    <p:extLst>
      <p:ext uri="{BB962C8B-B14F-4D97-AF65-F5344CB8AC3E}">
        <p14:creationId xmlns:p14="http://schemas.microsoft.com/office/powerpoint/2010/main" val="2852670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77E9F516-AEE8-0A4A-830C-A6DF2BC73F0F}" type="slidenum">
              <a:rPr lang="en-US" altLang="zh-CN" smtClean="0"/>
              <a:t>10</a:t>
            </a:fld>
            <a:endParaRPr kumimoji="1" lang="zh-CN" altLang="en-US"/>
          </a:p>
        </p:txBody>
      </p:sp>
    </p:spTree>
    <p:extLst>
      <p:ext uri="{BB962C8B-B14F-4D97-AF65-F5344CB8AC3E}">
        <p14:creationId xmlns:p14="http://schemas.microsoft.com/office/powerpoint/2010/main" val="19841956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29E8DD3-5293-F245-8649-938FE873156C}"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F6D90-F126-1846-AB86-FA7CAA475461}" type="slidenum">
              <a:rPr lang="en-US" smtClean="0"/>
              <a:t>‹#›</a:t>
            </a:fld>
            <a:endParaRPr lang="en-US"/>
          </a:p>
        </p:txBody>
      </p:sp>
      <p:pic>
        <p:nvPicPr>
          <p:cNvPr id="7"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26988"/>
            <a:ext cx="9144000" cy="814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pic>
      <p:sp>
        <p:nvSpPr>
          <p:cNvPr id="8" name="Title 1"/>
          <p:cNvSpPr>
            <a:spLocks noGrp="1"/>
          </p:cNvSpPr>
          <p:nvPr>
            <p:ph type="ctrTitle"/>
          </p:nvPr>
        </p:nvSpPr>
        <p:spPr>
          <a:xfrm>
            <a:off x="0" y="1122363"/>
            <a:ext cx="9144000" cy="1876476"/>
          </a:xfrm>
          <a:solidFill>
            <a:srgbClr val="C3370B"/>
          </a:solidFill>
          <a:ln w="57150">
            <a:solidFill>
              <a:schemeClr val="bg1">
                <a:lumMod val="95000"/>
              </a:schemeClr>
            </a:solidFill>
          </a:ln>
        </p:spPr>
        <p:style>
          <a:lnRef idx="2">
            <a:schemeClr val="accent4"/>
          </a:lnRef>
          <a:fillRef idx="1">
            <a:schemeClr val="lt1"/>
          </a:fillRef>
          <a:effectRef idx="0">
            <a:schemeClr val="accent4"/>
          </a:effectRef>
          <a:fontRef idx="none"/>
        </p:style>
        <p:txBody>
          <a:bodyPr anchor="ctr" anchorCtr="0">
            <a:normAutofit/>
          </a:bodyPr>
          <a:lstStyle>
            <a:lvl1pPr algn="ctr">
              <a:defRPr sz="4000">
                <a:solidFill>
                  <a:schemeClr val="bg1"/>
                </a:solidFill>
              </a:defRPr>
            </a:lvl1pPr>
          </a:lstStyle>
          <a:p>
            <a:r>
              <a:rPr lang="en-US" altLang="zh-CN"/>
              <a:t>Click to edit Master title style</a:t>
            </a:r>
            <a:endParaRPr lang="en-US" dirty="0"/>
          </a:p>
        </p:txBody>
      </p:sp>
      <p:sp>
        <p:nvSpPr>
          <p:cNvPr id="9" name="Subtitle 2"/>
          <p:cNvSpPr>
            <a:spLocks noGrp="1"/>
          </p:cNvSpPr>
          <p:nvPr>
            <p:ph type="subTitle" idx="1"/>
          </p:nvPr>
        </p:nvSpPr>
        <p:spPr>
          <a:xfrm>
            <a:off x="1143000" y="3021833"/>
            <a:ext cx="6858000" cy="1655762"/>
          </a:xfrm>
        </p:spPr>
        <p:txBody>
          <a:bodyPr anchor="ctr" anchorCtr="0">
            <a:normAutofit/>
          </a:bodyPr>
          <a:lstStyle>
            <a:lvl1pPr marL="0" indent="0" algn="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en-US" dirty="0"/>
          </a:p>
        </p:txBody>
      </p:sp>
    </p:spTree>
    <p:extLst>
      <p:ext uri="{BB962C8B-B14F-4D97-AF65-F5344CB8AC3E}">
        <p14:creationId xmlns:p14="http://schemas.microsoft.com/office/powerpoint/2010/main" val="1403625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B29E8DD3-5293-F245-8649-938FE873156C}"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1089021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B29E8DD3-5293-F245-8649-938FE873156C}"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173882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B29E8DD3-5293-F245-8649-938FE873156C}"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62265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ltLang="zh-CN"/>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B29E8DD3-5293-F245-8649-938FE873156C}" type="datetimeFigureOut">
              <a:rPr lang="en-US" smtClean="0"/>
              <a:t>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285647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Date Placeholder 4"/>
          <p:cNvSpPr>
            <a:spLocks noGrp="1"/>
          </p:cNvSpPr>
          <p:nvPr>
            <p:ph type="dt" sz="half" idx="10"/>
          </p:nvPr>
        </p:nvSpPr>
        <p:spPr/>
        <p:txBody>
          <a:bodyPr/>
          <a:lstStyle/>
          <a:p>
            <a:fld id="{B29E8DD3-5293-F245-8649-938FE873156C}" type="datetimeFigureOut">
              <a:rPr lang="en-US" smtClean="0"/>
              <a:t>9/2/2019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1248186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ltLang="zh-CN"/>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p:cNvSpPr>
            <a:spLocks noGrp="1"/>
          </p:cNvSpPr>
          <p:nvPr>
            <p:ph type="dt" sz="half" idx="10"/>
          </p:nvPr>
        </p:nvSpPr>
        <p:spPr/>
        <p:txBody>
          <a:bodyPr/>
          <a:lstStyle/>
          <a:p>
            <a:fld id="{B29E8DD3-5293-F245-8649-938FE873156C}" type="datetimeFigureOut">
              <a:rPr lang="en-US" smtClean="0"/>
              <a:t>9/2/2019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1649249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Date Placeholder 2"/>
          <p:cNvSpPr>
            <a:spLocks noGrp="1"/>
          </p:cNvSpPr>
          <p:nvPr>
            <p:ph type="dt" sz="half" idx="10"/>
          </p:nvPr>
        </p:nvSpPr>
        <p:spPr/>
        <p:txBody>
          <a:bodyPr/>
          <a:lstStyle/>
          <a:p>
            <a:fld id="{B29E8DD3-5293-F245-8649-938FE873156C}" type="datetimeFigureOut">
              <a:rPr lang="en-US" smtClean="0"/>
              <a:t>9/2/2019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13731669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9E8DD3-5293-F245-8649-938FE873156C}" type="datetimeFigureOut">
              <a:rPr lang="en-US" smtClean="0"/>
              <a:t>9/2/2019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19569520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ltLang="zh-CN"/>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B29E8DD3-5293-F245-8649-938FE873156C}" type="datetimeFigureOut">
              <a:rPr lang="en-US" smtClean="0"/>
              <a:t>9/2/2019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1781790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ltLang="zh-CN"/>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B29E8DD3-5293-F245-8649-938FE873156C}" type="datetimeFigureOut">
              <a:rPr lang="en-US" smtClean="0"/>
              <a:t>9/2/2019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F6D90-F126-1846-AB86-FA7CAA475461}" type="slidenum">
              <a:rPr lang="en-US" smtClean="0"/>
              <a:t>‹#›</a:t>
            </a:fld>
            <a:endParaRPr lang="en-US"/>
          </a:p>
        </p:txBody>
      </p:sp>
    </p:spTree>
    <p:extLst>
      <p:ext uri="{BB962C8B-B14F-4D97-AF65-F5344CB8AC3E}">
        <p14:creationId xmlns:p14="http://schemas.microsoft.com/office/powerpoint/2010/main" val="20334470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b">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9E8DD3-5293-F245-8649-938FE873156C}" type="datetimeFigureOut">
              <a:rPr lang="en-US" smtClean="0"/>
              <a:t>9/2/2019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6F6D90-F126-1846-AB86-FA7CAA475461}" type="slidenum">
              <a:rPr lang="en-US" smtClean="0"/>
              <a:t>‹#›</a:t>
            </a:fld>
            <a:endParaRPr lang="en-US"/>
          </a:p>
        </p:txBody>
      </p:sp>
      <p:pic>
        <p:nvPicPr>
          <p:cNvPr id="7" name="Picture 2"/>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26988"/>
            <a:ext cx="9144000" cy="814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pic>
    </p:spTree>
    <p:extLst>
      <p:ext uri="{BB962C8B-B14F-4D97-AF65-F5344CB8AC3E}">
        <p14:creationId xmlns:p14="http://schemas.microsoft.com/office/powerpoint/2010/main" val="10690338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SimHei" charset="0"/>
          <a:ea typeface="SimHei" charset="0"/>
          <a:cs typeface="SimHei"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SimHei" charset="0"/>
          <a:ea typeface="SimHei" charset="0"/>
          <a:cs typeface="Sim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imHei" charset="0"/>
          <a:ea typeface="SimHei" charset="0"/>
          <a:cs typeface="SimHei"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imHei" charset="0"/>
          <a:ea typeface="SimHei" charset="0"/>
          <a:cs typeface="SimHei"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imHei" charset="0"/>
          <a:ea typeface="SimHei" charset="0"/>
          <a:cs typeface="SimHei"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imHei" charset="0"/>
          <a:ea typeface="SimHei" charset="0"/>
          <a:cs typeface="Sim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13.tiff"/><Relationship Id="rId3" Type="http://schemas.openxmlformats.org/officeDocument/2006/relationships/image" Target="../media/image8.tiff"/><Relationship Id="rId7" Type="http://schemas.openxmlformats.org/officeDocument/2006/relationships/image" Target="../media/image12.tiff"/><Relationship Id="rId2" Type="http://schemas.openxmlformats.org/officeDocument/2006/relationships/image" Target="../media/image7.tiff"/><Relationship Id="rId1" Type="http://schemas.openxmlformats.org/officeDocument/2006/relationships/slideLayout" Target="../slideLayouts/slideLayout2.xml"/><Relationship Id="rId6" Type="http://schemas.openxmlformats.org/officeDocument/2006/relationships/image" Target="../media/image11.tiff"/><Relationship Id="rId5" Type="http://schemas.openxmlformats.org/officeDocument/2006/relationships/image" Target="../media/image10.tiff"/><Relationship Id="rId4" Type="http://schemas.openxmlformats.org/officeDocument/2006/relationships/image" Target="../media/image9.tiff"/><Relationship Id="rId9" Type="http://schemas.openxmlformats.org/officeDocument/2006/relationships/image" Target="../media/image14.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uFQ3sajIda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lstStyle/>
          <a:p>
            <a:r>
              <a:rPr lang="zh-CN" altLang="en-US" dirty="0"/>
              <a:t>操 作 系 统</a:t>
            </a:r>
            <a:r>
              <a:rPr lang="zh-CN" altLang="en-US" sz="3200" dirty="0"/>
              <a:t>（</a:t>
            </a:r>
            <a:r>
              <a:rPr lang="is-IS" altLang="zh-CN" sz="3200" dirty="0"/>
              <a:t>0601009</a:t>
            </a:r>
            <a:r>
              <a:rPr lang="zh-CN" altLang="en-US" sz="3200" dirty="0" smtClean="0"/>
              <a:t>）</a:t>
            </a:r>
            <a:r>
              <a:rPr lang="en-US" altLang="zh-CN" sz="3200" dirty="0" smtClean="0"/>
              <a:t/>
            </a:r>
            <a:br>
              <a:rPr lang="en-US" altLang="zh-CN" sz="3200" dirty="0" smtClean="0"/>
            </a:br>
            <a:r>
              <a:rPr lang="en-US" altLang="zh-CN" sz="3200" dirty="0" smtClean="0"/>
              <a:t/>
            </a:r>
            <a:br>
              <a:rPr lang="en-US" altLang="zh-CN" sz="3200" dirty="0" smtClean="0"/>
            </a:br>
            <a:r>
              <a:rPr lang="zh-CN" altLang="en-US" dirty="0" smtClean="0"/>
              <a:t>河海大学“课程思政”</a:t>
            </a:r>
            <a:r>
              <a:rPr lang="zh-CN" altLang="en-US" b="1" dirty="0"/>
              <a:t>示范课程</a:t>
            </a:r>
            <a:endParaRPr lang="en-US" dirty="0"/>
          </a:p>
        </p:txBody>
      </p:sp>
      <p:graphicFrame>
        <p:nvGraphicFramePr>
          <p:cNvPr id="4" name="Table 3"/>
          <p:cNvGraphicFramePr>
            <a:graphicFrameLocks noGrp="1"/>
          </p:cNvGraphicFramePr>
          <p:nvPr>
            <p:extLst/>
          </p:nvPr>
        </p:nvGraphicFramePr>
        <p:xfrm>
          <a:off x="2392086" y="3864692"/>
          <a:ext cx="4618313" cy="1483360"/>
        </p:xfrm>
        <a:graphic>
          <a:graphicData uri="http://schemas.openxmlformats.org/drawingml/2006/table">
            <a:tbl>
              <a:tblPr firstRow="1" bandRow="1">
                <a:tableStyleId>{2D5ABB26-0587-4C30-8999-92F81FD0307C}</a:tableStyleId>
              </a:tblPr>
              <a:tblGrid>
                <a:gridCol w="1501041">
                  <a:extLst>
                    <a:ext uri="{9D8B030D-6E8A-4147-A177-3AD203B41FA5}">
                      <a16:colId xmlns:a16="http://schemas.microsoft.com/office/drawing/2014/main" val="20000"/>
                    </a:ext>
                  </a:extLst>
                </a:gridCol>
                <a:gridCol w="3117272">
                  <a:extLst>
                    <a:ext uri="{9D8B030D-6E8A-4147-A177-3AD203B41FA5}">
                      <a16:colId xmlns:a16="http://schemas.microsoft.com/office/drawing/2014/main" val="20001"/>
                    </a:ext>
                  </a:extLst>
                </a:gridCol>
              </a:tblGrid>
              <a:tr h="370840">
                <a:tc>
                  <a:txBody>
                    <a:bodyPr/>
                    <a:lstStyle/>
                    <a:p>
                      <a:pPr algn="r"/>
                      <a:r>
                        <a:rPr lang="fi-FI" altLang="zh-CN" b="1" dirty="0" err="1">
                          <a:latin typeface="Heiti SC Light" charset="-122"/>
                          <a:ea typeface="Heiti SC Light" charset="-122"/>
                          <a:cs typeface="Heiti SC Light" charset="-122"/>
                        </a:rPr>
                        <a:t>授课教师</a:t>
                      </a:r>
                      <a:r>
                        <a:rPr lang="fi-FI" altLang="zh-CN" b="1" dirty="0">
                          <a:latin typeface="Heiti SC Light" charset="-122"/>
                          <a:ea typeface="Heiti SC Light" charset="-122"/>
                          <a:cs typeface="Heiti SC Light" charset="-122"/>
                        </a:rPr>
                        <a:t>：</a:t>
                      </a:r>
                      <a:endParaRPr lang="zh-CN" altLang="en-US" b="1" dirty="0">
                        <a:latin typeface="Heiti SC Light" charset="-122"/>
                        <a:ea typeface="Heiti SC Light" charset="-122"/>
                        <a:cs typeface="Heiti SC Light" charset="-122"/>
                      </a:endParaRPr>
                    </a:p>
                  </a:txBody>
                  <a:tcPr>
                    <a:lnL>
                      <a:noFill/>
                    </a:lnL>
                    <a:lnR w="28575" cap="flat" cmpd="sng" algn="ctr">
                      <a:solidFill>
                        <a:schemeClr val="accent1">
                          <a:lumMod val="75000"/>
                        </a:schemeClr>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b="1" dirty="0">
                          <a:latin typeface="Heiti SC Light" charset="-122"/>
                          <a:ea typeface="Heiti SC Light" charset="-122"/>
                          <a:cs typeface="Heiti SC Light" charset="-122"/>
                        </a:rPr>
                        <a:t>张鹏程、</a:t>
                      </a:r>
                      <a:r>
                        <a:rPr lang="fi-FI" altLang="zh-CN" b="1" dirty="0" smtClean="0">
                          <a:latin typeface="Heiti SC Light" charset="-122"/>
                          <a:ea typeface="Heiti SC Light" charset="-122"/>
                          <a:cs typeface="Heiti SC Light" charset="-122"/>
                        </a:rPr>
                        <a:t>陆佳民</a:t>
                      </a:r>
                      <a:endParaRPr lang="fi-FI" altLang="zh-CN" b="1" dirty="0">
                        <a:latin typeface="Heiti SC Light" charset="-122"/>
                        <a:ea typeface="Heiti SC Light" charset="-122"/>
                        <a:cs typeface="Heiti SC Light" charset="-122"/>
                      </a:endParaRPr>
                    </a:p>
                  </a:txBody>
                  <a:tcPr>
                    <a:lnL w="28575" cap="flat" cmpd="sng" algn="ctr">
                      <a:solidFill>
                        <a:schemeClr val="accent1">
                          <a:lumMod val="75000"/>
                        </a:schemeClr>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pPr algn="r"/>
                      <a:r>
                        <a:rPr lang="en-US" altLang="zh-CN" b="1" dirty="0">
                          <a:latin typeface="Heiti SC Light" charset="-122"/>
                          <a:ea typeface="Heiti SC Light" charset="-122"/>
                          <a:cs typeface="Heiti SC Light" charset="-122"/>
                        </a:rPr>
                        <a:t>Email</a:t>
                      </a:r>
                      <a:r>
                        <a:rPr lang="zh-CN" altLang="en-US" b="1" dirty="0">
                          <a:latin typeface="Heiti SC Light" charset="-122"/>
                          <a:ea typeface="Heiti SC Light" charset="-122"/>
                          <a:cs typeface="Heiti SC Light" charset="-122"/>
                        </a:rPr>
                        <a:t>： </a:t>
                      </a:r>
                    </a:p>
                  </a:txBody>
                  <a:tcPr>
                    <a:lnL>
                      <a:noFill/>
                    </a:lnL>
                    <a:lnR w="28575" cap="flat" cmpd="sng" algn="ctr">
                      <a:solidFill>
                        <a:schemeClr val="accent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b="1" dirty="0" smtClean="0">
                          <a:latin typeface="Heiti SC Light" charset="-122"/>
                          <a:ea typeface="Heiti SC Light" charset="-122"/>
                          <a:cs typeface="Heiti SC Light" charset="-122"/>
                        </a:rPr>
                        <a:t>pchzhang</a:t>
                      </a:r>
                      <a:r>
                        <a:rPr lang="fi-FI" altLang="zh-CN" b="1" dirty="0" smtClean="0">
                          <a:latin typeface="Heiti SC Light" charset="-122"/>
                          <a:ea typeface="Heiti SC Light" charset="-122"/>
                          <a:cs typeface="Heiti SC Light" charset="-122"/>
                        </a:rPr>
                        <a:t>@hhu.edu.cn</a:t>
                      </a:r>
                      <a:endParaRPr lang="fi-FI" altLang="zh-CN" b="1" dirty="0">
                        <a:latin typeface="Heiti SC Light" charset="-122"/>
                        <a:ea typeface="Heiti SC Light" charset="-122"/>
                        <a:cs typeface="Heiti SC Light" charset="-122"/>
                      </a:endParaRPr>
                    </a:p>
                  </a:txBody>
                  <a:tcPr>
                    <a:lnL w="28575" cap="flat" cmpd="sng" algn="ctr">
                      <a:solidFill>
                        <a:schemeClr val="accent1">
                          <a:lumMod val="75000"/>
                        </a:schemeClr>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pPr algn="r"/>
                      <a:r>
                        <a:rPr lang="fi-FI" altLang="zh-CN" b="1" dirty="0">
                          <a:latin typeface="Heiti SC Light" charset="-122"/>
                          <a:ea typeface="Heiti SC Light" charset="-122"/>
                          <a:cs typeface="Heiti SC Light" charset="-122"/>
                        </a:rPr>
                        <a:t>QQ</a:t>
                      </a:r>
                      <a:r>
                        <a:rPr lang="zh-CN" altLang="en-US" b="1" dirty="0">
                          <a:latin typeface="Heiti SC Light" charset="-122"/>
                          <a:ea typeface="Heiti SC Light" charset="-122"/>
                          <a:cs typeface="Heiti SC Light" charset="-122"/>
                        </a:rPr>
                        <a:t>：</a:t>
                      </a:r>
                      <a:r>
                        <a:rPr lang="fi-FI" altLang="zh-CN" b="1" dirty="0">
                          <a:latin typeface="Heiti SC Light" charset="-122"/>
                          <a:ea typeface="Heiti SC Light" charset="-122"/>
                          <a:cs typeface="Heiti SC Light" charset="-122"/>
                        </a:rPr>
                        <a:t> </a:t>
                      </a:r>
                      <a:endParaRPr lang="zh-CN" altLang="en-US" b="1" dirty="0">
                        <a:latin typeface="Heiti SC Light" charset="-122"/>
                        <a:ea typeface="Heiti SC Light" charset="-122"/>
                        <a:cs typeface="Heiti SC Light" charset="-122"/>
                      </a:endParaRPr>
                    </a:p>
                  </a:txBody>
                  <a:tcPr>
                    <a:lnL>
                      <a:noFill/>
                    </a:lnL>
                    <a:lnR w="28575" cap="flat" cmpd="sng" algn="ctr">
                      <a:solidFill>
                        <a:schemeClr val="accent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b="1" dirty="0" smtClean="0">
                          <a:latin typeface="Heiti SC Light" charset="-122"/>
                          <a:ea typeface="Heiti SC Light" charset="-122"/>
                          <a:cs typeface="Heiti SC Light" charset="-122"/>
                        </a:rPr>
                        <a:t>185319755</a:t>
                      </a:r>
                      <a:r>
                        <a:rPr lang="zh-CN" altLang="en-US" b="1" dirty="0" smtClean="0">
                          <a:latin typeface="Heiti SC Light" charset="-122"/>
                          <a:ea typeface="Heiti SC Light" charset="-122"/>
                          <a:cs typeface="Heiti SC Light" charset="-122"/>
                        </a:rPr>
                        <a:t>、</a:t>
                      </a:r>
                      <a:r>
                        <a:rPr lang="fi-FI" altLang="zh-CN" b="1" dirty="0" smtClean="0">
                          <a:latin typeface="Heiti SC Light" charset="-122"/>
                          <a:ea typeface="Heiti SC Light" charset="-122"/>
                          <a:cs typeface="Heiti SC Light" charset="-122"/>
                        </a:rPr>
                        <a:t>1284762490</a:t>
                      </a:r>
                      <a:endParaRPr lang="fi-FI" altLang="zh-CN" b="1" dirty="0">
                        <a:latin typeface="Heiti SC Light" charset="-122"/>
                        <a:ea typeface="Heiti SC Light" charset="-122"/>
                        <a:cs typeface="Heiti SC Light" charset="-122"/>
                      </a:endParaRPr>
                    </a:p>
                  </a:txBody>
                  <a:tcPr>
                    <a:lnL w="28575" cap="flat" cmpd="sng" algn="ctr">
                      <a:solidFill>
                        <a:schemeClr val="accent1">
                          <a:lumMod val="75000"/>
                        </a:schemeClr>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370840">
                <a:tc>
                  <a:txBody>
                    <a:bodyPr/>
                    <a:lstStyle/>
                    <a:p>
                      <a:pPr algn="r"/>
                      <a:r>
                        <a:rPr lang="zh-CN" altLang="en-US" b="1" dirty="0">
                          <a:latin typeface="Heiti SC Light" charset="-122"/>
                          <a:ea typeface="Heiti SC Light" charset="-122"/>
                          <a:cs typeface="Heiti SC Light" charset="-122"/>
                        </a:rPr>
                        <a:t>办公室：</a:t>
                      </a:r>
                    </a:p>
                  </a:txBody>
                  <a:tcPr>
                    <a:lnL>
                      <a:noFill/>
                    </a:lnL>
                    <a:lnR w="28575" cap="flat" cmpd="sng" algn="ctr">
                      <a:solidFill>
                        <a:schemeClr val="accent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i-FI" altLang="zh-CN" b="1" dirty="0" smtClean="0">
                          <a:latin typeface="Heiti SC Light" charset="-122"/>
                          <a:ea typeface="Heiti SC Light" charset="-122"/>
                          <a:cs typeface="Heiti SC Light" charset="-122"/>
                        </a:rPr>
                        <a:t>勤学楼</a:t>
                      </a:r>
                      <a:r>
                        <a:rPr lang="en-US" altLang="zh-CN" b="1" dirty="0" smtClean="0">
                          <a:latin typeface="Heiti SC Light" charset="-122"/>
                          <a:ea typeface="Heiti SC Light" charset="-122"/>
                          <a:cs typeface="Heiti SC Light" charset="-122"/>
                        </a:rPr>
                        <a:t>4515</a:t>
                      </a:r>
                      <a:r>
                        <a:rPr lang="zh-CN" altLang="en-US" b="1" dirty="0" smtClean="0">
                          <a:latin typeface="Heiti SC Light" charset="-122"/>
                          <a:ea typeface="Heiti SC Light" charset="-122"/>
                          <a:cs typeface="Heiti SC Light" charset="-122"/>
                        </a:rPr>
                        <a:t>、</a:t>
                      </a:r>
                      <a:r>
                        <a:rPr lang="fi-FI" altLang="zh-CN" b="1" dirty="0" smtClean="0">
                          <a:latin typeface="Heiti SC Light" charset="-122"/>
                          <a:ea typeface="Heiti SC Light" charset="-122"/>
                          <a:cs typeface="Heiti SC Light" charset="-122"/>
                        </a:rPr>
                        <a:t>4121</a:t>
                      </a:r>
                      <a:endParaRPr lang="fi-FI" altLang="zh-CN" b="1" dirty="0">
                        <a:latin typeface="Heiti SC Light" charset="-122"/>
                        <a:ea typeface="Heiti SC Light" charset="-122"/>
                        <a:cs typeface="Heiti SC Light" charset="-122"/>
                      </a:endParaRPr>
                    </a:p>
                  </a:txBody>
                  <a:tcPr>
                    <a:lnL w="28575" cap="flat" cmpd="sng" algn="ctr">
                      <a:solidFill>
                        <a:schemeClr val="accent1">
                          <a:lumMod val="75000"/>
                        </a:schemeClr>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9352669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1.2.1</a:t>
            </a:r>
            <a:r>
              <a:rPr kumimoji="1" lang="zh-CN" altLang="en-US"/>
              <a:t> 人工操作阶段</a:t>
            </a:r>
          </a:p>
        </p:txBody>
      </p:sp>
      <p:sp>
        <p:nvSpPr>
          <p:cNvPr id="3" name="Content Placeholder 2"/>
          <p:cNvSpPr>
            <a:spLocks noGrp="1"/>
          </p:cNvSpPr>
          <p:nvPr>
            <p:ph idx="1"/>
          </p:nvPr>
        </p:nvSpPr>
        <p:spPr/>
        <p:txBody>
          <a:bodyPr/>
          <a:lstStyle/>
          <a:p>
            <a:pPr>
              <a:lnSpc>
                <a:spcPct val="150000"/>
              </a:lnSpc>
            </a:pPr>
            <a:r>
              <a:rPr kumimoji="1" lang="zh-CN" altLang="en-US"/>
              <a:t>用户独占全机资源，资源利用率不高，系统效率低下</a:t>
            </a:r>
            <a:endParaRPr kumimoji="1" lang="en-US" altLang="zh-CN"/>
          </a:p>
          <a:p>
            <a:pPr>
              <a:lnSpc>
                <a:spcPct val="150000"/>
              </a:lnSpc>
            </a:pPr>
            <a:r>
              <a:rPr kumimoji="1" lang="zh-CN" altLang="en-US"/>
              <a:t>代码</a:t>
            </a:r>
            <a:r>
              <a:rPr kumimoji="1" lang="zh-CN" altLang="en-US" dirty="0"/>
              <a:t>维护困难，</a:t>
            </a:r>
            <a:r>
              <a:rPr kumimoji="1" lang="zh-CN" altLang="en-US"/>
              <a:t>手工操作多，浪费处理机时间</a:t>
            </a:r>
            <a:endParaRPr kumimoji="1" lang="en-US" altLang="zh-CN" dirty="0"/>
          </a:p>
          <a:p>
            <a:pPr lvl="1"/>
            <a:r>
              <a:rPr kumimoji="1" lang="en-US" altLang="zh-CN" dirty="0"/>
              <a:t>1955 </a:t>
            </a:r>
            <a:r>
              <a:rPr kumimoji="1" lang="zh-CN" altLang="en-US" dirty="0"/>
              <a:t>年的美国空军“贤者”防空系统，</a:t>
            </a:r>
            <a:r>
              <a:rPr kumimoji="1" lang="en-US" altLang="zh-CN" dirty="0"/>
              <a:t/>
            </a:r>
            <a:br>
              <a:rPr kumimoji="1" lang="en-US" altLang="zh-CN" dirty="0"/>
            </a:br>
            <a:r>
              <a:rPr kumimoji="1" lang="zh-CN" altLang="en-US" dirty="0"/>
              <a:t>用了 </a:t>
            </a:r>
            <a:r>
              <a:rPr kumimoji="1" lang="en-US" altLang="zh-CN" dirty="0"/>
              <a:t>62500 </a:t>
            </a:r>
            <a:r>
              <a:rPr kumimoji="1" lang="zh-CN" altLang="en-US" dirty="0"/>
              <a:t>张卡片，数据量为 </a:t>
            </a:r>
            <a:r>
              <a:rPr kumimoji="1" lang="en-US" altLang="zh-CN" dirty="0"/>
              <a:t>5M</a:t>
            </a:r>
          </a:p>
          <a:p>
            <a:pPr lvl="1"/>
            <a:r>
              <a:rPr kumimoji="1" lang="zh-CN" altLang="en-US" dirty="0"/>
              <a:t>需要在一堆卡片的</a:t>
            </a:r>
            <a:r>
              <a:rPr lang="zh-CN" altLang="en-US" dirty="0"/>
              <a:t>侧面对角线位置划一条线，</a:t>
            </a:r>
            <a:r>
              <a:rPr lang="en-US" altLang="zh-CN" dirty="0"/>
              <a:t/>
            </a:r>
            <a:br>
              <a:rPr lang="en-US" altLang="zh-CN" dirty="0"/>
            </a:br>
            <a:r>
              <a:rPr lang="zh-CN" altLang="en-US" dirty="0"/>
              <a:t>来保证卡片间的顺序一致性</a:t>
            </a:r>
            <a:endParaRPr kumimoji="1" lang="zh-CN" altLang="en-US"/>
          </a:p>
          <a:p>
            <a:pPr>
              <a:lnSpc>
                <a:spcPct val="150000"/>
              </a:lnSpc>
            </a:pPr>
            <a:r>
              <a:rPr kumimoji="1" lang="zh-CN" altLang="en-US"/>
              <a:t>数据的输入，程序的执行、结果的输出均</a:t>
            </a:r>
            <a:r>
              <a:rPr kumimoji="1" lang="zh-CN" altLang="en-US">
                <a:solidFill>
                  <a:schemeClr val="accent1">
                    <a:lumMod val="75000"/>
                  </a:schemeClr>
                </a:solidFill>
              </a:rPr>
              <a:t>联机</a:t>
            </a:r>
            <a:r>
              <a:rPr kumimoji="1" lang="zh-CN" altLang="en-US"/>
              <a:t>进行，从上机到下机的时间拉得非常长 </a:t>
            </a:r>
            <a:endParaRPr kumimoji="1" lang="en-US" altLang="zh-CN"/>
          </a:p>
          <a:p>
            <a:pPr lvl="1">
              <a:lnSpc>
                <a:spcPct val="150000"/>
              </a:lnSpc>
            </a:pPr>
            <a:r>
              <a:rPr kumimoji="1" lang="zh-CN" altLang="en-US"/>
              <a:t>计算机不仅到执行程序，也需要读取纸带，输出结果</a:t>
            </a:r>
            <a:endParaRPr kumimoji="1" lang="en-US" altLang="zh-CN"/>
          </a:p>
        </p:txBody>
      </p:sp>
      <p:pic>
        <p:nvPicPr>
          <p:cNvPr id="4" name="图片 3">
            <a:extLst>
              <a:ext uri="{FF2B5EF4-FFF2-40B4-BE49-F238E27FC236}">
                <a16:creationId xmlns:a16="http://schemas.microsoft.com/office/drawing/2014/main" id="{8F1A9CE0-1529-BF48-89DE-4D65AEF6ABDE}"/>
              </a:ext>
            </a:extLst>
          </p:cNvPr>
          <p:cNvPicPr>
            <a:picLocks noChangeAspect="1"/>
          </p:cNvPicPr>
          <p:nvPr/>
        </p:nvPicPr>
        <p:blipFill>
          <a:blip r:embed="rId3"/>
          <a:stretch>
            <a:fillRect/>
          </a:stretch>
        </p:blipFill>
        <p:spPr>
          <a:xfrm>
            <a:off x="7247928" y="2557504"/>
            <a:ext cx="1256610" cy="1940354"/>
          </a:xfrm>
          <a:prstGeom prst="rect">
            <a:avLst/>
          </a:prstGeom>
        </p:spPr>
      </p:pic>
    </p:spTree>
    <p:extLst>
      <p:ext uri="{BB962C8B-B14F-4D97-AF65-F5344CB8AC3E}">
        <p14:creationId xmlns:p14="http://schemas.microsoft.com/office/powerpoint/2010/main" val="7915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1.2.1</a:t>
            </a:r>
            <a:r>
              <a:rPr kumimoji="1" lang="zh-CN" altLang="en-US"/>
              <a:t> 人工操作阶段</a:t>
            </a:r>
          </a:p>
        </p:txBody>
      </p:sp>
      <p:sp>
        <p:nvSpPr>
          <p:cNvPr id="3" name="Content Placeholder 2"/>
          <p:cNvSpPr>
            <a:spLocks noGrp="1"/>
          </p:cNvSpPr>
          <p:nvPr>
            <p:ph idx="1"/>
          </p:nvPr>
        </p:nvSpPr>
        <p:spPr/>
        <p:txBody>
          <a:bodyPr/>
          <a:lstStyle/>
          <a:p>
            <a:pPr>
              <a:lnSpc>
                <a:spcPct val="150000"/>
              </a:lnSpc>
            </a:pPr>
            <a:r>
              <a:rPr kumimoji="1" lang="zh-CN" altLang="en-US"/>
              <a:t>随着计算机硬件速度的不断提高</a:t>
            </a:r>
          </a:p>
          <a:p>
            <a:pPr lvl="1">
              <a:lnSpc>
                <a:spcPct val="150000"/>
              </a:lnSpc>
            </a:pPr>
            <a:r>
              <a:rPr kumimoji="1" lang="zh-CN" altLang="en-US"/>
              <a:t>程序的实际运行时间显著减少，人工操作时间却变化不大，导致人机矛盾不断突出</a:t>
            </a:r>
          </a:p>
          <a:p>
            <a:pPr lvl="1">
              <a:lnSpc>
                <a:spcPct val="150000"/>
              </a:lnSpc>
            </a:pPr>
            <a:r>
              <a:rPr kumimoji="1" lang="en-US" altLang="zh-CN"/>
              <a:t>CPU</a:t>
            </a:r>
            <a:r>
              <a:rPr kumimoji="1" lang="zh-CN" altLang="en-US"/>
              <a:t>与慢速</a:t>
            </a:r>
            <a:r>
              <a:rPr kumimoji="1" lang="en-US" altLang="zh-CN"/>
              <a:t>I/O</a:t>
            </a:r>
            <a:r>
              <a:rPr kumimoji="1" lang="zh-CN" altLang="en-US"/>
              <a:t>设备之间的矛盾也日益突出</a:t>
            </a:r>
          </a:p>
          <a:p>
            <a:pPr>
              <a:lnSpc>
                <a:spcPct val="150000"/>
              </a:lnSpc>
            </a:pPr>
            <a:r>
              <a:rPr kumimoji="1" lang="zh-CN" altLang="en-US"/>
              <a:t>这些现象表明计算机的使用方式急需改变 </a:t>
            </a:r>
          </a:p>
          <a:p>
            <a:pPr>
              <a:lnSpc>
                <a:spcPct val="150000"/>
              </a:lnSpc>
            </a:pPr>
            <a:endParaRPr kumimoji="1" lang="zh-CN" altLang="en-US"/>
          </a:p>
        </p:txBody>
      </p:sp>
    </p:spTree>
    <p:extLst>
      <p:ext uri="{BB962C8B-B14F-4D97-AF65-F5344CB8AC3E}">
        <p14:creationId xmlns:p14="http://schemas.microsoft.com/office/powerpoint/2010/main" val="1627079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1.2.2</a:t>
            </a:r>
            <a:r>
              <a:rPr kumimoji="1" lang="zh-CN" altLang="en-US"/>
              <a:t> 执行系统阶段</a:t>
            </a:r>
          </a:p>
        </p:txBody>
      </p:sp>
      <p:sp>
        <p:nvSpPr>
          <p:cNvPr id="3" name="Content Placeholder 2"/>
          <p:cNvSpPr>
            <a:spLocks noGrp="1"/>
          </p:cNvSpPr>
          <p:nvPr>
            <p:ph idx="1"/>
          </p:nvPr>
        </p:nvSpPr>
        <p:spPr>
          <a:xfrm>
            <a:off x="628650" y="1825625"/>
            <a:ext cx="8172450" cy="4351338"/>
          </a:xfrm>
        </p:spPr>
        <p:txBody>
          <a:bodyPr/>
          <a:lstStyle/>
          <a:p>
            <a:r>
              <a:rPr kumimoji="1" lang="zh-CN" altLang="en-US"/>
              <a:t>引入作业执行系统来自动完成作业流程</a:t>
            </a:r>
            <a:endParaRPr kumimoji="1" lang="en-US" altLang="zh-CN"/>
          </a:p>
          <a:p>
            <a:endParaRPr kumimoji="1" lang="en-US" altLang="zh-CN"/>
          </a:p>
          <a:p>
            <a:r>
              <a:rPr kumimoji="1" lang="zh-CN" altLang="en-US">
                <a:solidFill>
                  <a:srgbClr val="0070C0"/>
                </a:solidFill>
              </a:rPr>
              <a:t>联机</a:t>
            </a:r>
            <a:r>
              <a:rPr kumimoji="1" lang="en-US" altLang="zh-CN">
                <a:solidFill>
                  <a:srgbClr val="0070C0"/>
                </a:solidFill>
              </a:rPr>
              <a:t>I/O</a:t>
            </a:r>
            <a:r>
              <a:rPr kumimoji="1" lang="zh-CN" altLang="en-US">
                <a:solidFill>
                  <a:srgbClr val="0070C0"/>
                </a:solidFill>
              </a:rPr>
              <a:t>技术</a:t>
            </a:r>
            <a:endParaRPr kumimoji="1" lang="en-US" altLang="zh-CN">
              <a:solidFill>
                <a:srgbClr val="0070C0"/>
              </a:solidFill>
            </a:endParaRPr>
          </a:p>
          <a:p>
            <a:pPr marL="914400" lvl="1" indent="-457200">
              <a:lnSpc>
                <a:spcPct val="125000"/>
              </a:lnSpc>
              <a:buFont typeface="+mj-lt"/>
              <a:buAutoNum type="arabicPeriod"/>
            </a:pPr>
            <a:r>
              <a:rPr kumimoji="1" lang="zh-CN" altLang="en-US"/>
              <a:t>在操作员的操作下，由管理程序将这批作业从纸带或卡片机输入到磁带上</a:t>
            </a:r>
          </a:p>
          <a:p>
            <a:pPr marL="914400" lvl="1" indent="-457200">
              <a:lnSpc>
                <a:spcPct val="125000"/>
              </a:lnSpc>
              <a:buFont typeface="+mj-lt"/>
              <a:buAutoNum type="arabicPeriod"/>
            </a:pPr>
            <a:r>
              <a:rPr kumimoji="1" lang="zh-CN" altLang="en-US"/>
              <a:t>管理程序自动把磁带上的第一个作业装入内存，并执行作业</a:t>
            </a:r>
          </a:p>
          <a:p>
            <a:pPr marL="914400" lvl="1" indent="-457200">
              <a:lnSpc>
                <a:spcPct val="125000"/>
              </a:lnSpc>
              <a:buFont typeface="+mj-lt"/>
              <a:buAutoNum type="arabicPeriod"/>
            </a:pPr>
            <a:r>
              <a:rPr kumimoji="1" lang="zh-CN" altLang="en-US"/>
              <a:t>当上一个作业执行后，管理程序再调入磁带上的下一个作业到内存执行，直到所有作业执行完毕</a:t>
            </a:r>
            <a:endParaRPr kumimoji="1" lang="en-US" altLang="zh-CN"/>
          </a:p>
          <a:p>
            <a:pPr lvl="1">
              <a:lnSpc>
                <a:spcPct val="125000"/>
              </a:lnSpc>
            </a:pPr>
            <a:r>
              <a:rPr kumimoji="1" lang="zh-CN" altLang="en-US" u="sng">
                <a:solidFill>
                  <a:schemeClr val="accent2">
                    <a:lumMod val="75000"/>
                  </a:schemeClr>
                </a:solidFill>
              </a:rPr>
              <a:t>所有工作均是由计算机独立完成，在进行数据</a:t>
            </a:r>
            <a:r>
              <a:rPr kumimoji="1" lang="en-US" altLang="zh-CN" u="sng">
                <a:solidFill>
                  <a:schemeClr val="accent2">
                    <a:lumMod val="75000"/>
                  </a:schemeClr>
                </a:solidFill>
              </a:rPr>
              <a:t>I/O</a:t>
            </a:r>
            <a:r>
              <a:rPr kumimoji="1" lang="zh-CN" altLang="en-US" u="sng">
                <a:solidFill>
                  <a:schemeClr val="accent2">
                    <a:lumMod val="75000"/>
                  </a:schemeClr>
                </a:solidFill>
              </a:rPr>
              <a:t>时就不能执行程序，反之亦然</a:t>
            </a:r>
            <a:endParaRPr kumimoji="1" lang="zh-CN" altLang="en-US"/>
          </a:p>
        </p:txBody>
      </p:sp>
      <p:sp>
        <p:nvSpPr>
          <p:cNvPr id="4" name="Rectangle 3"/>
          <p:cNvSpPr/>
          <p:nvPr/>
        </p:nvSpPr>
        <p:spPr>
          <a:xfrm>
            <a:off x="622300" y="2117636"/>
            <a:ext cx="7721600" cy="646331"/>
          </a:xfrm>
          <a:prstGeom prst="rect">
            <a:avLst/>
          </a:prstGeom>
        </p:spPr>
        <p:txBody>
          <a:bodyPr wrap="square">
            <a:spAutoFit/>
          </a:bodyPr>
          <a:lstStyle/>
          <a:p>
            <a:pPr lvl="1">
              <a:lnSpc>
                <a:spcPct val="200000"/>
              </a:lnSpc>
            </a:pPr>
            <a:r>
              <a:rPr kumimoji="1" lang="zh-CN" altLang="en-US">
                <a:solidFill>
                  <a:srgbClr val="FF0000"/>
                </a:solidFill>
                <a:latin typeface="Microsoft YaHei" charset="-122"/>
                <a:ea typeface="Microsoft YaHei" charset="-122"/>
                <a:cs typeface="Microsoft YaHei" charset="-122"/>
              </a:rPr>
              <a:t>装入 </a:t>
            </a:r>
            <a:r>
              <a:rPr kumimoji="1" lang="en-US" altLang="zh-CN">
                <a:solidFill>
                  <a:srgbClr val="FF0000"/>
                </a:solidFill>
                <a:latin typeface="Microsoft YaHei" charset="-122"/>
                <a:ea typeface="Microsoft YaHei" charset="-122"/>
                <a:cs typeface="Microsoft YaHei" charset="-122"/>
              </a:rPr>
              <a:t>load</a:t>
            </a:r>
            <a:r>
              <a:rPr kumimoji="1" lang="zh-CN" altLang="en-US">
                <a:solidFill>
                  <a:srgbClr val="FF0000"/>
                </a:solidFill>
                <a:latin typeface="Microsoft YaHei" charset="-122"/>
                <a:ea typeface="Microsoft YaHei" charset="-122"/>
                <a:cs typeface="Microsoft YaHei" charset="-122"/>
              </a:rPr>
              <a:t> </a:t>
            </a:r>
            <a:r>
              <a:rPr kumimoji="1" lang="en-US" altLang="zh-CN">
                <a:solidFill>
                  <a:srgbClr val="FF0000"/>
                </a:solidFill>
                <a:latin typeface="Microsoft YaHei" charset="-122"/>
                <a:ea typeface="Microsoft YaHei" charset="-122"/>
                <a:cs typeface="Microsoft YaHei" charset="-122"/>
              </a:rPr>
              <a:t>-</a:t>
            </a:r>
            <a:r>
              <a:rPr kumimoji="1" lang="zh-CN" altLang="en-US">
                <a:solidFill>
                  <a:srgbClr val="FF0000"/>
                </a:solidFill>
                <a:latin typeface="Microsoft YaHei" charset="-122"/>
                <a:ea typeface="Microsoft YaHei" charset="-122"/>
                <a:cs typeface="Microsoft YaHei" charset="-122"/>
              </a:rPr>
              <a:t> 编译 </a:t>
            </a:r>
            <a:r>
              <a:rPr kumimoji="1" lang="en-US" altLang="zh-CN">
                <a:solidFill>
                  <a:srgbClr val="FF0000"/>
                </a:solidFill>
                <a:latin typeface="Microsoft YaHei" charset="-122"/>
                <a:ea typeface="Microsoft YaHei" charset="-122"/>
                <a:cs typeface="Microsoft YaHei" charset="-122"/>
              </a:rPr>
              <a:t>compile</a:t>
            </a:r>
            <a:r>
              <a:rPr kumimoji="1" lang="zh-CN" altLang="en-US">
                <a:solidFill>
                  <a:srgbClr val="FF0000"/>
                </a:solidFill>
                <a:latin typeface="Microsoft YaHei" charset="-122"/>
                <a:ea typeface="Microsoft YaHei" charset="-122"/>
                <a:cs typeface="Microsoft YaHei" charset="-122"/>
              </a:rPr>
              <a:t> </a:t>
            </a:r>
            <a:r>
              <a:rPr kumimoji="1" lang="en-US" altLang="zh-CN">
                <a:solidFill>
                  <a:srgbClr val="FF0000"/>
                </a:solidFill>
                <a:latin typeface="Microsoft YaHei" charset="-122"/>
                <a:ea typeface="Microsoft YaHei" charset="-122"/>
                <a:cs typeface="Microsoft YaHei" charset="-122"/>
              </a:rPr>
              <a:t>-</a:t>
            </a:r>
            <a:r>
              <a:rPr kumimoji="1" lang="zh-CN" altLang="en-US">
                <a:solidFill>
                  <a:srgbClr val="FF0000"/>
                </a:solidFill>
                <a:latin typeface="Microsoft YaHei" charset="-122"/>
                <a:ea typeface="Microsoft YaHei" charset="-122"/>
                <a:cs typeface="Microsoft YaHei" charset="-122"/>
              </a:rPr>
              <a:t> 连接 </a:t>
            </a:r>
            <a:r>
              <a:rPr kumimoji="1" lang="en-US" altLang="zh-CN">
                <a:solidFill>
                  <a:srgbClr val="FF0000"/>
                </a:solidFill>
                <a:latin typeface="Microsoft YaHei" charset="-122"/>
                <a:ea typeface="Microsoft YaHei" charset="-122"/>
                <a:cs typeface="Microsoft YaHei" charset="-122"/>
              </a:rPr>
              <a:t>link</a:t>
            </a:r>
            <a:r>
              <a:rPr kumimoji="1" lang="zh-CN" altLang="en-US">
                <a:solidFill>
                  <a:srgbClr val="FF0000"/>
                </a:solidFill>
                <a:latin typeface="Microsoft YaHei" charset="-122"/>
                <a:ea typeface="Microsoft YaHei" charset="-122"/>
                <a:cs typeface="Microsoft YaHei" charset="-122"/>
              </a:rPr>
              <a:t> </a:t>
            </a:r>
            <a:r>
              <a:rPr kumimoji="1" lang="en-US" altLang="zh-CN">
                <a:solidFill>
                  <a:srgbClr val="FF0000"/>
                </a:solidFill>
                <a:latin typeface="Microsoft YaHei" charset="-122"/>
                <a:ea typeface="Microsoft YaHei" charset="-122"/>
                <a:cs typeface="Microsoft YaHei" charset="-122"/>
              </a:rPr>
              <a:t>-</a:t>
            </a:r>
            <a:r>
              <a:rPr kumimoji="1" lang="zh-CN" altLang="en-US">
                <a:solidFill>
                  <a:srgbClr val="FF0000"/>
                </a:solidFill>
                <a:latin typeface="Microsoft YaHei" charset="-122"/>
                <a:ea typeface="Microsoft YaHei" charset="-122"/>
                <a:cs typeface="Microsoft YaHei" charset="-122"/>
              </a:rPr>
              <a:t> 执行 </a:t>
            </a:r>
            <a:r>
              <a:rPr kumimoji="1" lang="en-US" altLang="zh-CN">
                <a:solidFill>
                  <a:srgbClr val="FF0000"/>
                </a:solidFill>
                <a:latin typeface="Microsoft YaHei" charset="-122"/>
                <a:ea typeface="Microsoft YaHei" charset="-122"/>
                <a:cs typeface="Microsoft YaHei" charset="-122"/>
              </a:rPr>
              <a:t>execute</a:t>
            </a:r>
            <a:r>
              <a:rPr kumimoji="1" lang="zh-CN" altLang="en-US">
                <a:solidFill>
                  <a:srgbClr val="FF0000"/>
                </a:solidFill>
                <a:latin typeface="Microsoft YaHei" charset="-122"/>
                <a:ea typeface="Microsoft YaHei" charset="-122"/>
                <a:cs typeface="Microsoft YaHei" charset="-122"/>
              </a:rPr>
              <a:t> </a:t>
            </a:r>
            <a:r>
              <a:rPr kumimoji="1" lang="en-US" altLang="zh-CN">
                <a:solidFill>
                  <a:srgbClr val="FF0000"/>
                </a:solidFill>
                <a:latin typeface="Microsoft YaHei" charset="-122"/>
                <a:ea typeface="Microsoft YaHei" charset="-122"/>
                <a:cs typeface="Microsoft YaHei" charset="-122"/>
              </a:rPr>
              <a:t>-</a:t>
            </a:r>
            <a:r>
              <a:rPr kumimoji="1" lang="zh-CN" altLang="en-US">
                <a:solidFill>
                  <a:srgbClr val="FF0000"/>
                </a:solidFill>
                <a:latin typeface="Microsoft YaHei" charset="-122"/>
                <a:ea typeface="Microsoft YaHei" charset="-122"/>
                <a:cs typeface="Microsoft YaHei" charset="-122"/>
              </a:rPr>
              <a:t> 输出 </a:t>
            </a:r>
            <a:r>
              <a:rPr kumimoji="1" lang="en-US" altLang="zh-CN">
                <a:solidFill>
                  <a:srgbClr val="FF0000"/>
                </a:solidFill>
                <a:latin typeface="Microsoft YaHei" charset="-122"/>
                <a:ea typeface="Microsoft YaHei" charset="-122"/>
                <a:cs typeface="Microsoft YaHei" charset="-122"/>
              </a:rPr>
              <a:t>output</a:t>
            </a:r>
            <a:endParaRPr kumimoji="1" lang="en-US" altLang="zh-CN" sz="1600">
              <a:solidFill>
                <a:srgbClr val="FF0000"/>
              </a:solidFill>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614164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1.2.2</a:t>
            </a:r>
            <a:r>
              <a:rPr kumimoji="1" lang="zh-CN" altLang="en-US"/>
              <a:t> 执行系统阶段</a:t>
            </a:r>
          </a:p>
        </p:txBody>
      </p:sp>
      <p:sp>
        <p:nvSpPr>
          <p:cNvPr id="3" name="Content Placeholder 2"/>
          <p:cNvSpPr>
            <a:spLocks noGrp="1"/>
          </p:cNvSpPr>
          <p:nvPr>
            <p:ph idx="1"/>
          </p:nvPr>
        </p:nvSpPr>
        <p:spPr/>
        <p:txBody>
          <a:bodyPr/>
          <a:lstStyle/>
          <a:p>
            <a:r>
              <a:rPr kumimoji="1" lang="zh-CN" altLang="en-US">
                <a:solidFill>
                  <a:srgbClr val="0070C0"/>
                </a:solidFill>
              </a:rPr>
              <a:t>脱机</a:t>
            </a:r>
            <a:r>
              <a:rPr kumimoji="1" lang="en-US" altLang="zh-CN">
                <a:solidFill>
                  <a:srgbClr val="0070C0"/>
                </a:solidFill>
              </a:rPr>
              <a:t>I/O</a:t>
            </a:r>
            <a:r>
              <a:rPr kumimoji="1" lang="zh-CN" altLang="en-US">
                <a:solidFill>
                  <a:srgbClr val="0070C0"/>
                </a:solidFill>
              </a:rPr>
              <a:t>技术</a:t>
            </a:r>
          </a:p>
          <a:p>
            <a:pPr lvl="1">
              <a:lnSpc>
                <a:spcPct val="150000"/>
              </a:lnSpc>
            </a:pPr>
            <a:r>
              <a:rPr kumimoji="1" lang="zh-CN" altLang="en-US"/>
              <a:t>在计算机系统中同时设置一台主机和一台辅机</a:t>
            </a:r>
          </a:p>
          <a:p>
            <a:pPr lvl="1">
              <a:lnSpc>
                <a:spcPct val="150000"/>
              </a:lnSpc>
            </a:pPr>
            <a:r>
              <a:rPr kumimoji="1" lang="zh-CN" altLang="en-US"/>
              <a:t>辅机仅与</a:t>
            </a:r>
            <a:r>
              <a:rPr kumimoji="1" lang="en-US" altLang="zh-CN"/>
              <a:t>I/O</a:t>
            </a:r>
            <a:r>
              <a:rPr kumimoji="1" lang="zh-CN" altLang="en-US"/>
              <a:t>设备打交道，不与主机连接</a:t>
            </a:r>
          </a:p>
          <a:p>
            <a:pPr lvl="1">
              <a:lnSpc>
                <a:spcPct val="150000"/>
              </a:lnSpc>
            </a:pPr>
            <a:r>
              <a:rPr kumimoji="1" lang="zh-CN" altLang="en-US"/>
              <a:t>输入设备上的作业通过辅机输到磁带上，称为脱机输入</a:t>
            </a:r>
          </a:p>
          <a:p>
            <a:pPr lvl="1">
              <a:lnSpc>
                <a:spcPct val="150000"/>
              </a:lnSpc>
            </a:pPr>
            <a:r>
              <a:rPr kumimoji="1" lang="zh-CN" altLang="en-US"/>
              <a:t>主机负责从磁带上把作业读入内存执行，作业完成后，主机负责把结果输出到磁带上，称为脱机输出</a:t>
            </a:r>
          </a:p>
          <a:p>
            <a:pPr lvl="1">
              <a:lnSpc>
                <a:spcPct val="150000"/>
              </a:lnSpc>
            </a:pPr>
            <a:r>
              <a:rPr kumimoji="1" lang="zh-CN" altLang="en-US"/>
              <a:t>然后，由辅机把磁带上的结果信息在打印机上打印输出</a:t>
            </a:r>
          </a:p>
          <a:p>
            <a:pPr lvl="1">
              <a:lnSpc>
                <a:spcPct val="150000"/>
              </a:lnSpc>
            </a:pPr>
            <a:r>
              <a:rPr kumimoji="1" lang="en-US" altLang="zh-CN" u="sng">
                <a:solidFill>
                  <a:schemeClr val="accent2">
                    <a:lumMod val="75000"/>
                  </a:schemeClr>
                </a:solidFill>
              </a:rPr>
              <a:t>I/O</a:t>
            </a:r>
            <a:r>
              <a:rPr kumimoji="1" lang="zh-CN" altLang="en-US" u="sng">
                <a:solidFill>
                  <a:schemeClr val="accent2">
                    <a:lumMod val="75000"/>
                  </a:schemeClr>
                </a:solidFill>
              </a:rPr>
              <a:t>工作脱离了主机，辅机和主机可以</a:t>
            </a:r>
            <a:r>
              <a:rPr kumimoji="1" lang="zh-CN" altLang="en-US" u="sng">
                <a:solidFill>
                  <a:schemeClr val="accent1">
                    <a:lumMod val="75000"/>
                  </a:schemeClr>
                </a:solidFill>
              </a:rPr>
              <a:t>并行工作</a:t>
            </a:r>
          </a:p>
          <a:p>
            <a:endParaRPr kumimoji="1" lang="zh-CN" altLang="en-US"/>
          </a:p>
        </p:txBody>
      </p:sp>
    </p:spTree>
    <p:extLst>
      <p:ext uri="{BB962C8B-B14F-4D97-AF65-F5344CB8AC3E}">
        <p14:creationId xmlns:p14="http://schemas.microsoft.com/office/powerpoint/2010/main" val="8271575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
          <p:cNvGrpSpPr>
            <a:grpSpLocks/>
          </p:cNvGrpSpPr>
          <p:nvPr/>
        </p:nvGrpSpPr>
        <p:grpSpPr bwMode="auto">
          <a:xfrm>
            <a:off x="684213" y="1341438"/>
            <a:ext cx="1655762" cy="1036637"/>
            <a:chOff x="976410" y="1383159"/>
            <a:chExt cx="1656183" cy="1037729"/>
          </a:xfrm>
        </p:grpSpPr>
        <p:sp>
          <p:nvSpPr>
            <p:cNvPr id="3" name="Rectangle 2"/>
            <p:cNvSpPr/>
            <p:nvPr/>
          </p:nvSpPr>
          <p:spPr>
            <a:xfrm>
              <a:off x="976410" y="1845608"/>
              <a:ext cx="1079774" cy="575280"/>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4" name="Rectangle 3"/>
            <p:cNvSpPr/>
            <p:nvPr/>
          </p:nvSpPr>
          <p:spPr>
            <a:xfrm>
              <a:off x="2051420" y="1845608"/>
              <a:ext cx="581173" cy="575280"/>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Lo</a:t>
              </a:r>
              <a:endParaRPr lang="en-US" dirty="0"/>
            </a:p>
          </p:txBody>
        </p:sp>
        <p:sp>
          <p:nvSpPr>
            <p:cNvPr id="5" name="TextBox 4"/>
            <p:cNvSpPr txBox="1">
              <a:spLocks noChangeArrowheads="1"/>
            </p:cNvSpPr>
            <p:nvPr/>
          </p:nvSpPr>
          <p:spPr bwMode="auto">
            <a:xfrm>
              <a:off x="1403648" y="1383159"/>
              <a:ext cx="76815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隶书" charset="0"/>
                </a:defRPr>
              </a:lvl1pPr>
              <a:lvl2pPr marL="742950" indent="-285750">
                <a:defRPr sz="2400">
                  <a:solidFill>
                    <a:schemeClr val="tx1"/>
                  </a:solidFill>
                  <a:latin typeface="Arial" charset="0"/>
                  <a:ea typeface="隶书" charset="0"/>
                </a:defRPr>
              </a:lvl2pPr>
              <a:lvl3pPr marL="1143000" indent="-228600">
                <a:defRPr sz="2400">
                  <a:solidFill>
                    <a:schemeClr val="tx1"/>
                  </a:solidFill>
                  <a:latin typeface="Arial" charset="0"/>
                  <a:ea typeface="隶书" charset="0"/>
                </a:defRPr>
              </a:lvl3pPr>
              <a:lvl4pPr marL="1600200" indent="-228600">
                <a:defRPr sz="2400">
                  <a:solidFill>
                    <a:schemeClr val="tx1"/>
                  </a:solidFill>
                  <a:latin typeface="Arial" charset="0"/>
                  <a:ea typeface="隶书" charset="0"/>
                </a:defRPr>
              </a:lvl4pPr>
              <a:lvl5pPr marL="2057400" indent="-228600">
                <a:defRPr sz="2400">
                  <a:solidFill>
                    <a:schemeClr val="tx1"/>
                  </a:solidFill>
                  <a:latin typeface="Arial" charset="0"/>
                  <a:ea typeface="隶书" charset="0"/>
                </a:defRPr>
              </a:lvl5pPr>
              <a:lvl6pPr marL="2514600" indent="-228600" eaLnBrk="0" fontAlgn="base" hangingPunct="0">
                <a:spcBef>
                  <a:spcPct val="0"/>
                </a:spcBef>
                <a:spcAft>
                  <a:spcPct val="0"/>
                </a:spcAft>
                <a:defRPr sz="2400">
                  <a:solidFill>
                    <a:schemeClr val="tx1"/>
                  </a:solidFill>
                  <a:latin typeface="Arial" charset="0"/>
                  <a:ea typeface="隶书" charset="0"/>
                </a:defRPr>
              </a:lvl6pPr>
              <a:lvl7pPr marL="2971800" indent="-228600" eaLnBrk="0" fontAlgn="base" hangingPunct="0">
                <a:spcBef>
                  <a:spcPct val="0"/>
                </a:spcBef>
                <a:spcAft>
                  <a:spcPct val="0"/>
                </a:spcAft>
                <a:defRPr sz="2400">
                  <a:solidFill>
                    <a:schemeClr val="tx1"/>
                  </a:solidFill>
                  <a:latin typeface="Arial" charset="0"/>
                  <a:ea typeface="隶书" charset="0"/>
                </a:defRPr>
              </a:lvl7pPr>
              <a:lvl8pPr marL="3429000" indent="-228600" eaLnBrk="0" fontAlgn="base" hangingPunct="0">
                <a:spcBef>
                  <a:spcPct val="0"/>
                </a:spcBef>
                <a:spcAft>
                  <a:spcPct val="0"/>
                </a:spcAft>
                <a:defRPr sz="2400">
                  <a:solidFill>
                    <a:schemeClr val="tx1"/>
                  </a:solidFill>
                  <a:latin typeface="Arial" charset="0"/>
                  <a:ea typeface="隶书" charset="0"/>
                </a:defRPr>
              </a:lvl8pPr>
              <a:lvl9pPr marL="3886200" indent="-228600" eaLnBrk="0" fontAlgn="base" hangingPunct="0">
                <a:spcBef>
                  <a:spcPct val="0"/>
                </a:spcBef>
                <a:spcAft>
                  <a:spcPct val="0"/>
                </a:spcAft>
                <a:defRPr sz="2400">
                  <a:solidFill>
                    <a:schemeClr val="tx1"/>
                  </a:solidFill>
                  <a:latin typeface="Arial" charset="0"/>
                  <a:ea typeface="隶书" charset="0"/>
                </a:defRPr>
              </a:lvl9pPr>
            </a:lstStyle>
            <a:p>
              <a:pPr algn="ctr" eaLnBrk="1" hangingPunct="1"/>
              <a:r>
                <a:rPr lang="en-US" altLang="zh-CN"/>
                <a:t>load</a:t>
              </a:r>
              <a:endParaRPr lang="en-US" altLang="en-US"/>
            </a:p>
          </p:txBody>
        </p:sp>
      </p:grpSp>
      <p:grpSp>
        <p:nvGrpSpPr>
          <p:cNvPr id="6" name="Group 6"/>
          <p:cNvGrpSpPr>
            <a:grpSpLocks/>
          </p:cNvGrpSpPr>
          <p:nvPr/>
        </p:nvGrpSpPr>
        <p:grpSpPr bwMode="auto">
          <a:xfrm>
            <a:off x="2339975" y="1341438"/>
            <a:ext cx="1655763" cy="1038225"/>
            <a:chOff x="976410" y="1383159"/>
            <a:chExt cx="1656183" cy="1037729"/>
          </a:xfrm>
        </p:grpSpPr>
        <p:sp>
          <p:nvSpPr>
            <p:cNvPr id="7" name="Rectangle 6"/>
            <p:cNvSpPr/>
            <p:nvPr/>
          </p:nvSpPr>
          <p:spPr>
            <a:xfrm>
              <a:off x="976410" y="1844900"/>
              <a:ext cx="1079774" cy="575988"/>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8" name="Rectangle 7"/>
            <p:cNvSpPr/>
            <p:nvPr/>
          </p:nvSpPr>
          <p:spPr>
            <a:xfrm>
              <a:off x="2051421" y="1844900"/>
              <a:ext cx="581172" cy="575988"/>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C</a:t>
              </a:r>
              <a:endParaRPr lang="en-US" dirty="0"/>
            </a:p>
          </p:txBody>
        </p:sp>
        <p:sp>
          <p:nvSpPr>
            <p:cNvPr id="9" name="TextBox 9"/>
            <p:cNvSpPr txBox="1">
              <a:spLocks noChangeArrowheads="1"/>
            </p:cNvSpPr>
            <p:nvPr/>
          </p:nvSpPr>
          <p:spPr bwMode="auto">
            <a:xfrm>
              <a:off x="1164001" y="1383159"/>
              <a:ext cx="124745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隶书" charset="0"/>
                </a:defRPr>
              </a:lvl1pPr>
              <a:lvl2pPr marL="742950" indent="-285750">
                <a:defRPr sz="2400">
                  <a:solidFill>
                    <a:schemeClr val="tx1"/>
                  </a:solidFill>
                  <a:latin typeface="Arial" charset="0"/>
                  <a:ea typeface="隶书" charset="0"/>
                </a:defRPr>
              </a:lvl2pPr>
              <a:lvl3pPr marL="1143000" indent="-228600">
                <a:defRPr sz="2400">
                  <a:solidFill>
                    <a:schemeClr val="tx1"/>
                  </a:solidFill>
                  <a:latin typeface="Arial" charset="0"/>
                  <a:ea typeface="隶书" charset="0"/>
                </a:defRPr>
              </a:lvl3pPr>
              <a:lvl4pPr marL="1600200" indent="-228600">
                <a:defRPr sz="2400">
                  <a:solidFill>
                    <a:schemeClr val="tx1"/>
                  </a:solidFill>
                  <a:latin typeface="Arial" charset="0"/>
                  <a:ea typeface="隶书" charset="0"/>
                </a:defRPr>
              </a:lvl4pPr>
              <a:lvl5pPr marL="2057400" indent="-228600">
                <a:defRPr sz="2400">
                  <a:solidFill>
                    <a:schemeClr val="tx1"/>
                  </a:solidFill>
                  <a:latin typeface="Arial" charset="0"/>
                  <a:ea typeface="隶书" charset="0"/>
                </a:defRPr>
              </a:lvl5pPr>
              <a:lvl6pPr marL="2514600" indent="-228600" eaLnBrk="0" fontAlgn="base" hangingPunct="0">
                <a:spcBef>
                  <a:spcPct val="0"/>
                </a:spcBef>
                <a:spcAft>
                  <a:spcPct val="0"/>
                </a:spcAft>
                <a:defRPr sz="2400">
                  <a:solidFill>
                    <a:schemeClr val="tx1"/>
                  </a:solidFill>
                  <a:latin typeface="Arial" charset="0"/>
                  <a:ea typeface="隶书" charset="0"/>
                </a:defRPr>
              </a:lvl6pPr>
              <a:lvl7pPr marL="2971800" indent="-228600" eaLnBrk="0" fontAlgn="base" hangingPunct="0">
                <a:spcBef>
                  <a:spcPct val="0"/>
                </a:spcBef>
                <a:spcAft>
                  <a:spcPct val="0"/>
                </a:spcAft>
                <a:defRPr sz="2400">
                  <a:solidFill>
                    <a:schemeClr val="tx1"/>
                  </a:solidFill>
                  <a:latin typeface="Arial" charset="0"/>
                  <a:ea typeface="隶书" charset="0"/>
                </a:defRPr>
              </a:lvl7pPr>
              <a:lvl8pPr marL="3429000" indent="-228600" eaLnBrk="0" fontAlgn="base" hangingPunct="0">
                <a:spcBef>
                  <a:spcPct val="0"/>
                </a:spcBef>
                <a:spcAft>
                  <a:spcPct val="0"/>
                </a:spcAft>
                <a:defRPr sz="2400">
                  <a:solidFill>
                    <a:schemeClr val="tx1"/>
                  </a:solidFill>
                  <a:latin typeface="Arial" charset="0"/>
                  <a:ea typeface="隶书" charset="0"/>
                </a:defRPr>
              </a:lvl8pPr>
              <a:lvl9pPr marL="3886200" indent="-228600" eaLnBrk="0" fontAlgn="base" hangingPunct="0">
                <a:spcBef>
                  <a:spcPct val="0"/>
                </a:spcBef>
                <a:spcAft>
                  <a:spcPct val="0"/>
                </a:spcAft>
                <a:defRPr sz="2400">
                  <a:solidFill>
                    <a:schemeClr val="tx1"/>
                  </a:solidFill>
                  <a:latin typeface="Arial" charset="0"/>
                  <a:ea typeface="隶书" charset="0"/>
                </a:defRPr>
              </a:lvl9pPr>
            </a:lstStyle>
            <a:p>
              <a:pPr algn="ctr" eaLnBrk="1" hangingPunct="1"/>
              <a:r>
                <a:rPr lang="en-US" altLang="zh-CN"/>
                <a:t>compile</a:t>
              </a:r>
              <a:endParaRPr lang="en-US" altLang="en-US"/>
            </a:p>
          </p:txBody>
        </p:sp>
      </p:grpSp>
      <p:grpSp>
        <p:nvGrpSpPr>
          <p:cNvPr id="10" name="Group 10"/>
          <p:cNvGrpSpPr>
            <a:grpSpLocks/>
          </p:cNvGrpSpPr>
          <p:nvPr/>
        </p:nvGrpSpPr>
        <p:grpSpPr bwMode="auto">
          <a:xfrm>
            <a:off x="3995738" y="1341438"/>
            <a:ext cx="1655762" cy="1036637"/>
            <a:chOff x="976410" y="1383159"/>
            <a:chExt cx="1656183" cy="1037729"/>
          </a:xfrm>
        </p:grpSpPr>
        <p:sp>
          <p:nvSpPr>
            <p:cNvPr id="11" name="Rectangle 10"/>
            <p:cNvSpPr/>
            <p:nvPr/>
          </p:nvSpPr>
          <p:spPr>
            <a:xfrm>
              <a:off x="976410" y="1845608"/>
              <a:ext cx="1079774" cy="575280"/>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2" name="Rectangle 11"/>
            <p:cNvSpPr/>
            <p:nvPr/>
          </p:nvSpPr>
          <p:spPr>
            <a:xfrm>
              <a:off x="2051420" y="1845608"/>
              <a:ext cx="581173" cy="575280"/>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Li</a:t>
              </a:r>
              <a:endParaRPr lang="en-US" dirty="0"/>
            </a:p>
          </p:txBody>
        </p:sp>
        <p:sp>
          <p:nvSpPr>
            <p:cNvPr id="13" name="TextBox 13"/>
            <p:cNvSpPr txBox="1">
              <a:spLocks noChangeArrowheads="1"/>
            </p:cNvSpPr>
            <p:nvPr/>
          </p:nvSpPr>
          <p:spPr bwMode="auto">
            <a:xfrm>
              <a:off x="1463761" y="1383159"/>
              <a:ext cx="64793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隶书" charset="0"/>
                </a:defRPr>
              </a:lvl1pPr>
              <a:lvl2pPr marL="742950" indent="-285750">
                <a:defRPr sz="2400">
                  <a:solidFill>
                    <a:schemeClr val="tx1"/>
                  </a:solidFill>
                  <a:latin typeface="Arial" charset="0"/>
                  <a:ea typeface="隶书" charset="0"/>
                </a:defRPr>
              </a:lvl2pPr>
              <a:lvl3pPr marL="1143000" indent="-228600">
                <a:defRPr sz="2400">
                  <a:solidFill>
                    <a:schemeClr val="tx1"/>
                  </a:solidFill>
                  <a:latin typeface="Arial" charset="0"/>
                  <a:ea typeface="隶书" charset="0"/>
                </a:defRPr>
              </a:lvl3pPr>
              <a:lvl4pPr marL="1600200" indent="-228600">
                <a:defRPr sz="2400">
                  <a:solidFill>
                    <a:schemeClr val="tx1"/>
                  </a:solidFill>
                  <a:latin typeface="Arial" charset="0"/>
                  <a:ea typeface="隶书" charset="0"/>
                </a:defRPr>
              </a:lvl4pPr>
              <a:lvl5pPr marL="2057400" indent="-228600">
                <a:defRPr sz="2400">
                  <a:solidFill>
                    <a:schemeClr val="tx1"/>
                  </a:solidFill>
                  <a:latin typeface="Arial" charset="0"/>
                  <a:ea typeface="隶书" charset="0"/>
                </a:defRPr>
              </a:lvl5pPr>
              <a:lvl6pPr marL="2514600" indent="-228600" eaLnBrk="0" fontAlgn="base" hangingPunct="0">
                <a:spcBef>
                  <a:spcPct val="0"/>
                </a:spcBef>
                <a:spcAft>
                  <a:spcPct val="0"/>
                </a:spcAft>
                <a:defRPr sz="2400">
                  <a:solidFill>
                    <a:schemeClr val="tx1"/>
                  </a:solidFill>
                  <a:latin typeface="Arial" charset="0"/>
                  <a:ea typeface="隶书" charset="0"/>
                </a:defRPr>
              </a:lvl6pPr>
              <a:lvl7pPr marL="2971800" indent="-228600" eaLnBrk="0" fontAlgn="base" hangingPunct="0">
                <a:spcBef>
                  <a:spcPct val="0"/>
                </a:spcBef>
                <a:spcAft>
                  <a:spcPct val="0"/>
                </a:spcAft>
                <a:defRPr sz="2400">
                  <a:solidFill>
                    <a:schemeClr val="tx1"/>
                  </a:solidFill>
                  <a:latin typeface="Arial" charset="0"/>
                  <a:ea typeface="隶书" charset="0"/>
                </a:defRPr>
              </a:lvl7pPr>
              <a:lvl8pPr marL="3429000" indent="-228600" eaLnBrk="0" fontAlgn="base" hangingPunct="0">
                <a:spcBef>
                  <a:spcPct val="0"/>
                </a:spcBef>
                <a:spcAft>
                  <a:spcPct val="0"/>
                </a:spcAft>
                <a:defRPr sz="2400">
                  <a:solidFill>
                    <a:schemeClr val="tx1"/>
                  </a:solidFill>
                  <a:latin typeface="Arial" charset="0"/>
                  <a:ea typeface="隶书" charset="0"/>
                </a:defRPr>
              </a:lvl8pPr>
              <a:lvl9pPr marL="3886200" indent="-228600" eaLnBrk="0" fontAlgn="base" hangingPunct="0">
                <a:spcBef>
                  <a:spcPct val="0"/>
                </a:spcBef>
                <a:spcAft>
                  <a:spcPct val="0"/>
                </a:spcAft>
                <a:defRPr sz="2400">
                  <a:solidFill>
                    <a:schemeClr val="tx1"/>
                  </a:solidFill>
                  <a:latin typeface="Arial" charset="0"/>
                  <a:ea typeface="隶书" charset="0"/>
                </a:defRPr>
              </a:lvl9pPr>
            </a:lstStyle>
            <a:p>
              <a:pPr algn="ctr" eaLnBrk="1" hangingPunct="1"/>
              <a:r>
                <a:rPr lang="en-US" altLang="zh-CN"/>
                <a:t>link</a:t>
              </a:r>
              <a:endParaRPr lang="en-US" altLang="en-US"/>
            </a:p>
          </p:txBody>
        </p:sp>
      </p:grpSp>
      <p:grpSp>
        <p:nvGrpSpPr>
          <p:cNvPr id="14" name="Group 14"/>
          <p:cNvGrpSpPr>
            <a:grpSpLocks/>
          </p:cNvGrpSpPr>
          <p:nvPr/>
        </p:nvGrpSpPr>
        <p:grpSpPr bwMode="auto">
          <a:xfrm>
            <a:off x="5651500" y="1341438"/>
            <a:ext cx="1657350" cy="1036637"/>
            <a:chOff x="976410" y="1383159"/>
            <a:chExt cx="1656183" cy="1037729"/>
          </a:xfrm>
        </p:grpSpPr>
        <p:sp>
          <p:nvSpPr>
            <p:cNvPr id="15" name="Rectangle 14"/>
            <p:cNvSpPr/>
            <p:nvPr/>
          </p:nvSpPr>
          <p:spPr>
            <a:xfrm>
              <a:off x="976410" y="1845608"/>
              <a:ext cx="1080327" cy="575280"/>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16" name="Rectangle 15"/>
            <p:cNvSpPr/>
            <p:nvPr/>
          </p:nvSpPr>
          <p:spPr>
            <a:xfrm>
              <a:off x="2051977" y="1845608"/>
              <a:ext cx="580616" cy="575280"/>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E</a:t>
              </a:r>
              <a:endParaRPr lang="en-US" dirty="0"/>
            </a:p>
          </p:txBody>
        </p:sp>
        <p:sp>
          <p:nvSpPr>
            <p:cNvPr id="17" name="TextBox 17"/>
            <p:cNvSpPr txBox="1">
              <a:spLocks noChangeArrowheads="1"/>
            </p:cNvSpPr>
            <p:nvPr/>
          </p:nvSpPr>
          <p:spPr bwMode="auto">
            <a:xfrm>
              <a:off x="1155984" y="1383159"/>
              <a:ext cx="12634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隶书" charset="0"/>
                </a:defRPr>
              </a:lvl1pPr>
              <a:lvl2pPr marL="742950" indent="-285750">
                <a:defRPr sz="2400">
                  <a:solidFill>
                    <a:schemeClr val="tx1"/>
                  </a:solidFill>
                  <a:latin typeface="Arial" charset="0"/>
                  <a:ea typeface="隶书" charset="0"/>
                </a:defRPr>
              </a:lvl2pPr>
              <a:lvl3pPr marL="1143000" indent="-228600">
                <a:defRPr sz="2400">
                  <a:solidFill>
                    <a:schemeClr val="tx1"/>
                  </a:solidFill>
                  <a:latin typeface="Arial" charset="0"/>
                  <a:ea typeface="隶书" charset="0"/>
                </a:defRPr>
              </a:lvl3pPr>
              <a:lvl4pPr marL="1600200" indent="-228600">
                <a:defRPr sz="2400">
                  <a:solidFill>
                    <a:schemeClr val="tx1"/>
                  </a:solidFill>
                  <a:latin typeface="Arial" charset="0"/>
                  <a:ea typeface="隶书" charset="0"/>
                </a:defRPr>
              </a:lvl4pPr>
              <a:lvl5pPr marL="2057400" indent="-228600">
                <a:defRPr sz="2400">
                  <a:solidFill>
                    <a:schemeClr val="tx1"/>
                  </a:solidFill>
                  <a:latin typeface="Arial" charset="0"/>
                  <a:ea typeface="隶书" charset="0"/>
                </a:defRPr>
              </a:lvl5pPr>
              <a:lvl6pPr marL="2514600" indent="-228600" eaLnBrk="0" fontAlgn="base" hangingPunct="0">
                <a:spcBef>
                  <a:spcPct val="0"/>
                </a:spcBef>
                <a:spcAft>
                  <a:spcPct val="0"/>
                </a:spcAft>
                <a:defRPr sz="2400">
                  <a:solidFill>
                    <a:schemeClr val="tx1"/>
                  </a:solidFill>
                  <a:latin typeface="Arial" charset="0"/>
                  <a:ea typeface="隶书" charset="0"/>
                </a:defRPr>
              </a:lvl6pPr>
              <a:lvl7pPr marL="2971800" indent="-228600" eaLnBrk="0" fontAlgn="base" hangingPunct="0">
                <a:spcBef>
                  <a:spcPct val="0"/>
                </a:spcBef>
                <a:spcAft>
                  <a:spcPct val="0"/>
                </a:spcAft>
                <a:defRPr sz="2400">
                  <a:solidFill>
                    <a:schemeClr val="tx1"/>
                  </a:solidFill>
                  <a:latin typeface="Arial" charset="0"/>
                  <a:ea typeface="隶书" charset="0"/>
                </a:defRPr>
              </a:lvl7pPr>
              <a:lvl8pPr marL="3429000" indent="-228600" eaLnBrk="0" fontAlgn="base" hangingPunct="0">
                <a:spcBef>
                  <a:spcPct val="0"/>
                </a:spcBef>
                <a:spcAft>
                  <a:spcPct val="0"/>
                </a:spcAft>
                <a:defRPr sz="2400">
                  <a:solidFill>
                    <a:schemeClr val="tx1"/>
                  </a:solidFill>
                  <a:latin typeface="Arial" charset="0"/>
                  <a:ea typeface="隶书" charset="0"/>
                </a:defRPr>
              </a:lvl8pPr>
              <a:lvl9pPr marL="3886200" indent="-228600" eaLnBrk="0" fontAlgn="base" hangingPunct="0">
                <a:spcBef>
                  <a:spcPct val="0"/>
                </a:spcBef>
                <a:spcAft>
                  <a:spcPct val="0"/>
                </a:spcAft>
                <a:defRPr sz="2400">
                  <a:solidFill>
                    <a:schemeClr val="tx1"/>
                  </a:solidFill>
                  <a:latin typeface="Arial" charset="0"/>
                  <a:ea typeface="隶书" charset="0"/>
                </a:defRPr>
              </a:lvl9pPr>
            </a:lstStyle>
            <a:p>
              <a:pPr algn="ctr" eaLnBrk="1" hangingPunct="1"/>
              <a:r>
                <a:rPr lang="en-US" altLang="zh-CN"/>
                <a:t>execute</a:t>
              </a:r>
              <a:endParaRPr lang="en-US" altLang="en-US"/>
            </a:p>
          </p:txBody>
        </p:sp>
      </p:grpSp>
      <p:grpSp>
        <p:nvGrpSpPr>
          <p:cNvPr id="18" name="Group 18"/>
          <p:cNvGrpSpPr>
            <a:grpSpLocks/>
          </p:cNvGrpSpPr>
          <p:nvPr/>
        </p:nvGrpSpPr>
        <p:grpSpPr bwMode="auto">
          <a:xfrm>
            <a:off x="7308850" y="1341438"/>
            <a:ext cx="1655763" cy="1036637"/>
            <a:chOff x="976410" y="1383159"/>
            <a:chExt cx="1656183" cy="1037729"/>
          </a:xfrm>
        </p:grpSpPr>
        <p:sp>
          <p:nvSpPr>
            <p:cNvPr id="19" name="Rectangle 18"/>
            <p:cNvSpPr/>
            <p:nvPr/>
          </p:nvSpPr>
          <p:spPr>
            <a:xfrm>
              <a:off x="976410" y="1845608"/>
              <a:ext cx="1079774" cy="575280"/>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20" name="Rectangle 19"/>
            <p:cNvSpPr/>
            <p:nvPr/>
          </p:nvSpPr>
          <p:spPr>
            <a:xfrm>
              <a:off x="2051421" y="1845608"/>
              <a:ext cx="581172" cy="575280"/>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O</a:t>
              </a:r>
              <a:endParaRPr lang="en-US" dirty="0"/>
            </a:p>
          </p:txBody>
        </p:sp>
        <p:sp>
          <p:nvSpPr>
            <p:cNvPr id="21" name="TextBox 21"/>
            <p:cNvSpPr txBox="1">
              <a:spLocks noChangeArrowheads="1"/>
            </p:cNvSpPr>
            <p:nvPr/>
          </p:nvSpPr>
          <p:spPr bwMode="auto">
            <a:xfrm>
              <a:off x="1267394" y="1383159"/>
              <a:ext cx="104067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charset="0"/>
                  <a:ea typeface="隶书" charset="0"/>
                </a:defRPr>
              </a:lvl1pPr>
              <a:lvl2pPr marL="742950" indent="-285750">
                <a:defRPr sz="2400">
                  <a:solidFill>
                    <a:schemeClr val="tx1"/>
                  </a:solidFill>
                  <a:latin typeface="Arial" charset="0"/>
                  <a:ea typeface="隶书" charset="0"/>
                </a:defRPr>
              </a:lvl2pPr>
              <a:lvl3pPr marL="1143000" indent="-228600">
                <a:defRPr sz="2400">
                  <a:solidFill>
                    <a:schemeClr val="tx1"/>
                  </a:solidFill>
                  <a:latin typeface="Arial" charset="0"/>
                  <a:ea typeface="隶书" charset="0"/>
                </a:defRPr>
              </a:lvl3pPr>
              <a:lvl4pPr marL="1600200" indent="-228600">
                <a:defRPr sz="2400">
                  <a:solidFill>
                    <a:schemeClr val="tx1"/>
                  </a:solidFill>
                  <a:latin typeface="Arial" charset="0"/>
                  <a:ea typeface="隶书" charset="0"/>
                </a:defRPr>
              </a:lvl4pPr>
              <a:lvl5pPr marL="2057400" indent="-228600">
                <a:defRPr sz="2400">
                  <a:solidFill>
                    <a:schemeClr val="tx1"/>
                  </a:solidFill>
                  <a:latin typeface="Arial" charset="0"/>
                  <a:ea typeface="隶书" charset="0"/>
                </a:defRPr>
              </a:lvl5pPr>
              <a:lvl6pPr marL="2514600" indent="-228600" eaLnBrk="0" fontAlgn="base" hangingPunct="0">
                <a:spcBef>
                  <a:spcPct val="0"/>
                </a:spcBef>
                <a:spcAft>
                  <a:spcPct val="0"/>
                </a:spcAft>
                <a:defRPr sz="2400">
                  <a:solidFill>
                    <a:schemeClr val="tx1"/>
                  </a:solidFill>
                  <a:latin typeface="Arial" charset="0"/>
                  <a:ea typeface="隶书" charset="0"/>
                </a:defRPr>
              </a:lvl6pPr>
              <a:lvl7pPr marL="2971800" indent="-228600" eaLnBrk="0" fontAlgn="base" hangingPunct="0">
                <a:spcBef>
                  <a:spcPct val="0"/>
                </a:spcBef>
                <a:spcAft>
                  <a:spcPct val="0"/>
                </a:spcAft>
                <a:defRPr sz="2400">
                  <a:solidFill>
                    <a:schemeClr val="tx1"/>
                  </a:solidFill>
                  <a:latin typeface="Arial" charset="0"/>
                  <a:ea typeface="隶书" charset="0"/>
                </a:defRPr>
              </a:lvl7pPr>
              <a:lvl8pPr marL="3429000" indent="-228600" eaLnBrk="0" fontAlgn="base" hangingPunct="0">
                <a:spcBef>
                  <a:spcPct val="0"/>
                </a:spcBef>
                <a:spcAft>
                  <a:spcPct val="0"/>
                </a:spcAft>
                <a:defRPr sz="2400">
                  <a:solidFill>
                    <a:schemeClr val="tx1"/>
                  </a:solidFill>
                  <a:latin typeface="Arial" charset="0"/>
                  <a:ea typeface="隶书" charset="0"/>
                </a:defRPr>
              </a:lvl8pPr>
              <a:lvl9pPr marL="3886200" indent="-228600" eaLnBrk="0" fontAlgn="base" hangingPunct="0">
                <a:spcBef>
                  <a:spcPct val="0"/>
                </a:spcBef>
                <a:spcAft>
                  <a:spcPct val="0"/>
                </a:spcAft>
                <a:defRPr sz="2400">
                  <a:solidFill>
                    <a:schemeClr val="tx1"/>
                  </a:solidFill>
                  <a:latin typeface="Arial" charset="0"/>
                  <a:ea typeface="隶书" charset="0"/>
                </a:defRPr>
              </a:lvl9pPr>
            </a:lstStyle>
            <a:p>
              <a:pPr algn="ctr" eaLnBrk="1" hangingPunct="1"/>
              <a:r>
                <a:rPr lang="en-US" altLang="zh-CN"/>
                <a:t>output</a:t>
              </a:r>
              <a:endParaRPr lang="en-US" altLang="en-US"/>
            </a:p>
          </p:txBody>
        </p:sp>
      </p:grpSp>
      <p:sp>
        <p:nvSpPr>
          <p:cNvPr id="22" name="Rectangle 21"/>
          <p:cNvSpPr/>
          <p:nvPr/>
        </p:nvSpPr>
        <p:spPr>
          <a:xfrm>
            <a:off x="693738" y="2565400"/>
            <a:ext cx="1079500" cy="576263"/>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solidFill>
                  <a:srgbClr val="0070C0"/>
                </a:solidFill>
              </a:rPr>
              <a:t>P1</a:t>
            </a:r>
            <a:endParaRPr lang="en-US" dirty="0">
              <a:solidFill>
                <a:srgbClr val="0070C0"/>
              </a:solidFill>
            </a:endParaRPr>
          </a:p>
        </p:txBody>
      </p:sp>
      <p:sp>
        <p:nvSpPr>
          <p:cNvPr id="23" name="Rectangle 22"/>
          <p:cNvSpPr/>
          <p:nvPr/>
        </p:nvSpPr>
        <p:spPr>
          <a:xfrm>
            <a:off x="1768475" y="2565400"/>
            <a:ext cx="581025" cy="576263"/>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Lo</a:t>
            </a:r>
            <a:endParaRPr lang="en-US" dirty="0"/>
          </a:p>
        </p:txBody>
      </p:sp>
      <p:sp>
        <p:nvSpPr>
          <p:cNvPr id="24" name="Rectangle 23"/>
          <p:cNvSpPr/>
          <p:nvPr/>
        </p:nvSpPr>
        <p:spPr>
          <a:xfrm>
            <a:off x="2354263" y="2565400"/>
            <a:ext cx="581025" cy="576263"/>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C</a:t>
            </a:r>
            <a:endParaRPr lang="en-US" dirty="0"/>
          </a:p>
        </p:txBody>
      </p:sp>
      <p:sp>
        <p:nvSpPr>
          <p:cNvPr id="25" name="Rectangle 24"/>
          <p:cNvSpPr/>
          <p:nvPr/>
        </p:nvSpPr>
        <p:spPr>
          <a:xfrm>
            <a:off x="2947988" y="2565400"/>
            <a:ext cx="581025" cy="576263"/>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Li</a:t>
            </a:r>
            <a:endParaRPr lang="en-US" dirty="0"/>
          </a:p>
        </p:txBody>
      </p:sp>
      <p:sp>
        <p:nvSpPr>
          <p:cNvPr id="26" name="Rectangle 25"/>
          <p:cNvSpPr/>
          <p:nvPr/>
        </p:nvSpPr>
        <p:spPr>
          <a:xfrm>
            <a:off x="3536950" y="2565400"/>
            <a:ext cx="581025" cy="576263"/>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E</a:t>
            </a:r>
            <a:endParaRPr lang="en-US" dirty="0"/>
          </a:p>
        </p:txBody>
      </p:sp>
      <p:sp>
        <p:nvSpPr>
          <p:cNvPr id="27" name="Rectangle 26"/>
          <p:cNvSpPr/>
          <p:nvPr/>
        </p:nvSpPr>
        <p:spPr>
          <a:xfrm>
            <a:off x="4102100" y="2565400"/>
            <a:ext cx="581025" cy="576263"/>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O</a:t>
            </a:r>
            <a:endParaRPr lang="en-US" dirty="0"/>
          </a:p>
        </p:txBody>
      </p:sp>
      <p:sp>
        <p:nvSpPr>
          <p:cNvPr id="28" name="Rectangle 27"/>
          <p:cNvSpPr/>
          <p:nvPr/>
        </p:nvSpPr>
        <p:spPr>
          <a:xfrm>
            <a:off x="4697413" y="2565400"/>
            <a:ext cx="1079500" cy="576263"/>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solidFill>
                  <a:srgbClr val="0070C0"/>
                </a:solidFill>
              </a:rPr>
              <a:t>P2</a:t>
            </a:r>
            <a:endParaRPr lang="en-US" dirty="0">
              <a:solidFill>
                <a:srgbClr val="0070C0"/>
              </a:solidFill>
            </a:endParaRPr>
          </a:p>
        </p:txBody>
      </p:sp>
      <p:sp>
        <p:nvSpPr>
          <p:cNvPr id="29" name="Rectangle 28"/>
          <p:cNvSpPr/>
          <p:nvPr/>
        </p:nvSpPr>
        <p:spPr>
          <a:xfrm>
            <a:off x="5772150" y="2565400"/>
            <a:ext cx="581025" cy="576263"/>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Lo</a:t>
            </a:r>
            <a:endParaRPr lang="en-US" dirty="0"/>
          </a:p>
        </p:txBody>
      </p:sp>
      <p:sp>
        <p:nvSpPr>
          <p:cNvPr id="30" name="Rectangle 29"/>
          <p:cNvSpPr/>
          <p:nvPr/>
        </p:nvSpPr>
        <p:spPr>
          <a:xfrm>
            <a:off x="6357938" y="2565400"/>
            <a:ext cx="581025" cy="576263"/>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C</a:t>
            </a:r>
            <a:endParaRPr lang="en-US" dirty="0"/>
          </a:p>
        </p:txBody>
      </p:sp>
      <p:sp>
        <p:nvSpPr>
          <p:cNvPr id="31" name="Rectangle 30"/>
          <p:cNvSpPr/>
          <p:nvPr/>
        </p:nvSpPr>
        <p:spPr>
          <a:xfrm>
            <a:off x="6951663" y="2565400"/>
            <a:ext cx="581025" cy="576263"/>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Li</a:t>
            </a:r>
            <a:endParaRPr lang="en-US" dirty="0"/>
          </a:p>
        </p:txBody>
      </p:sp>
      <p:sp>
        <p:nvSpPr>
          <p:cNvPr id="32" name="Rectangle 31"/>
          <p:cNvSpPr/>
          <p:nvPr/>
        </p:nvSpPr>
        <p:spPr>
          <a:xfrm>
            <a:off x="7540625" y="2565400"/>
            <a:ext cx="581025" cy="576263"/>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E</a:t>
            </a:r>
            <a:endParaRPr lang="en-US" dirty="0"/>
          </a:p>
        </p:txBody>
      </p:sp>
      <p:sp>
        <p:nvSpPr>
          <p:cNvPr id="33" name="Rectangle 32"/>
          <p:cNvSpPr/>
          <p:nvPr/>
        </p:nvSpPr>
        <p:spPr>
          <a:xfrm>
            <a:off x="8105775" y="2565400"/>
            <a:ext cx="581025" cy="576263"/>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O</a:t>
            </a:r>
            <a:endParaRPr lang="en-US" dirty="0"/>
          </a:p>
        </p:txBody>
      </p:sp>
      <p:sp>
        <p:nvSpPr>
          <p:cNvPr id="34" name="Rectangle 33"/>
          <p:cNvSpPr/>
          <p:nvPr/>
        </p:nvSpPr>
        <p:spPr>
          <a:xfrm>
            <a:off x="684213" y="3357563"/>
            <a:ext cx="1079500" cy="576262"/>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solidFill>
                  <a:srgbClr val="0070C0"/>
                </a:solidFill>
              </a:rPr>
              <a:t>P1</a:t>
            </a:r>
            <a:endParaRPr lang="en-US" dirty="0">
              <a:solidFill>
                <a:srgbClr val="0070C0"/>
              </a:solidFill>
            </a:endParaRPr>
          </a:p>
        </p:txBody>
      </p:sp>
      <p:sp>
        <p:nvSpPr>
          <p:cNvPr id="35" name="Rectangle 34"/>
          <p:cNvSpPr/>
          <p:nvPr/>
        </p:nvSpPr>
        <p:spPr>
          <a:xfrm>
            <a:off x="1763713" y="3933825"/>
            <a:ext cx="581025" cy="574675"/>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Lo</a:t>
            </a:r>
            <a:endParaRPr lang="en-US" dirty="0"/>
          </a:p>
        </p:txBody>
      </p:sp>
      <p:sp>
        <p:nvSpPr>
          <p:cNvPr id="36" name="Rectangle 35"/>
          <p:cNvSpPr/>
          <p:nvPr/>
        </p:nvSpPr>
        <p:spPr>
          <a:xfrm>
            <a:off x="2349500" y="3933825"/>
            <a:ext cx="581025" cy="574675"/>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C</a:t>
            </a:r>
            <a:endParaRPr lang="en-US" dirty="0"/>
          </a:p>
        </p:txBody>
      </p:sp>
      <p:sp>
        <p:nvSpPr>
          <p:cNvPr id="37" name="Rectangle 36"/>
          <p:cNvSpPr/>
          <p:nvPr/>
        </p:nvSpPr>
        <p:spPr>
          <a:xfrm>
            <a:off x="2943225" y="3932238"/>
            <a:ext cx="579438" cy="576262"/>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Li</a:t>
            </a:r>
            <a:endParaRPr lang="en-US" dirty="0"/>
          </a:p>
        </p:txBody>
      </p:sp>
      <p:sp>
        <p:nvSpPr>
          <p:cNvPr id="38" name="Rectangle 37"/>
          <p:cNvSpPr/>
          <p:nvPr/>
        </p:nvSpPr>
        <p:spPr>
          <a:xfrm>
            <a:off x="3532188" y="3932238"/>
            <a:ext cx="581025" cy="576262"/>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E</a:t>
            </a:r>
            <a:endParaRPr lang="en-US" dirty="0"/>
          </a:p>
        </p:txBody>
      </p:sp>
      <p:sp>
        <p:nvSpPr>
          <p:cNvPr id="39" name="Rectangle 38"/>
          <p:cNvSpPr/>
          <p:nvPr/>
        </p:nvSpPr>
        <p:spPr>
          <a:xfrm>
            <a:off x="4097338" y="3932238"/>
            <a:ext cx="581025" cy="576262"/>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O</a:t>
            </a:r>
            <a:endParaRPr lang="en-US" dirty="0"/>
          </a:p>
        </p:txBody>
      </p:sp>
      <p:sp>
        <p:nvSpPr>
          <p:cNvPr id="40" name="Rectangle 39"/>
          <p:cNvSpPr/>
          <p:nvPr/>
        </p:nvSpPr>
        <p:spPr>
          <a:xfrm>
            <a:off x="1768475" y="3357563"/>
            <a:ext cx="1081088" cy="576262"/>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solidFill>
                  <a:srgbClr val="0070C0"/>
                </a:solidFill>
              </a:rPr>
              <a:t>P2</a:t>
            </a:r>
            <a:endParaRPr lang="en-US" dirty="0">
              <a:solidFill>
                <a:srgbClr val="0070C0"/>
              </a:solidFill>
            </a:endParaRPr>
          </a:p>
        </p:txBody>
      </p:sp>
      <p:sp>
        <p:nvSpPr>
          <p:cNvPr id="41" name="Rectangle 40"/>
          <p:cNvSpPr/>
          <p:nvPr/>
        </p:nvSpPr>
        <p:spPr>
          <a:xfrm>
            <a:off x="4697413" y="3932238"/>
            <a:ext cx="581025" cy="576262"/>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Lo</a:t>
            </a:r>
            <a:endParaRPr lang="en-US" dirty="0"/>
          </a:p>
        </p:txBody>
      </p:sp>
      <p:sp>
        <p:nvSpPr>
          <p:cNvPr id="42" name="Rectangle 41"/>
          <p:cNvSpPr/>
          <p:nvPr/>
        </p:nvSpPr>
        <p:spPr>
          <a:xfrm>
            <a:off x="5283200" y="3932238"/>
            <a:ext cx="579438" cy="576262"/>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C</a:t>
            </a:r>
            <a:endParaRPr lang="en-US" dirty="0"/>
          </a:p>
        </p:txBody>
      </p:sp>
      <p:sp>
        <p:nvSpPr>
          <p:cNvPr id="43" name="Rectangle 42"/>
          <p:cNvSpPr/>
          <p:nvPr/>
        </p:nvSpPr>
        <p:spPr>
          <a:xfrm>
            <a:off x="5875338" y="3930650"/>
            <a:ext cx="581025" cy="576263"/>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Li</a:t>
            </a:r>
            <a:endParaRPr lang="en-US" dirty="0"/>
          </a:p>
        </p:txBody>
      </p:sp>
      <p:sp>
        <p:nvSpPr>
          <p:cNvPr id="44" name="Rectangle 43"/>
          <p:cNvSpPr/>
          <p:nvPr/>
        </p:nvSpPr>
        <p:spPr>
          <a:xfrm>
            <a:off x="6421438" y="3930650"/>
            <a:ext cx="581025" cy="576263"/>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E</a:t>
            </a:r>
            <a:endParaRPr lang="en-US" dirty="0"/>
          </a:p>
        </p:txBody>
      </p:sp>
      <p:sp>
        <p:nvSpPr>
          <p:cNvPr id="45" name="Rectangle 44"/>
          <p:cNvSpPr/>
          <p:nvPr/>
        </p:nvSpPr>
        <p:spPr>
          <a:xfrm>
            <a:off x="690563" y="4722813"/>
            <a:ext cx="1079500" cy="576262"/>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solidFill>
                  <a:srgbClr val="0070C0"/>
                </a:solidFill>
              </a:rPr>
              <a:t>P1</a:t>
            </a:r>
            <a:endParaRPr lang="en-US" dirty="0">
              <a:solidFill>
                <a:srgbClr val="0070C0"/>
              </a:solidFill>
            </a:endParaRPr>
          </a:p>
        </p:txBody>
      </p:sp>
      <p:sp>
        <p:nvSpPr>
          <p:cNvPr id="46" name="Rectangle 45"/>
          <p:cNvSpPr/>
          <p:nvPr/>
        </p:nvSpPr>
        <p:spPr>
          <a:xfrm>
            <a:off x="1770063" y="5299075"/>
            <a:ext cx="581025" cy="576263"/>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Lo</a:t>
            </a:r>
            <a:endParaRPr lang="en-US" dirty="0"/>
          </a:p>
        </p:txBody>
      </p:sp>
      <p:sp>
        <p:nvSpPr>
          <p:cNvPr id="47" name="Rectangle 46"/>
          <p:cNvSpPr/>
          <p:nvPr/>
        </p:nvSpPr>
        <p:spPr>
          <a:xfrm>
            <a:off x="2355850" y="5299075"/>
            <a:ext cx="581025" cy="576263"/>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C</a:t>
            </a:r>
            <a:endParaRPr lang="en-US" dirty="0"/>
          </a:p>
        </p:txBody>
      </p:sp>
      <p:sp>
        <p:nvSpPr>
          <p:cNvPr id="48" name="Rectangle 47"/>
          <p:cNvSpPr/>
          <p:nvPr/>
        </p:nvSpPr>
        <p:spPr>
          <a:xfrm>
            <a:off x="2949575" y="5297488"/>
            <a:ext cx="581025" cy="576262"/>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Li</a:t>
            </a:r>
            <a:endParaRPr lang="en-US" dirty="0"/>
          </a:p>
        </p:txBody>
      </p:sp>
      <p:sp>
        <p:nvSpPr>
          <p:cNvPr id="49" name="Rectangle 48"/>
          <p:cNvSpPr/>
          <p:nvPr/>
        </p:nvSpPr>
        <p:spPr>
          <a:xfrm>
            <a:off x="3538538" y="5297488"/>
            <a:ext cx="581025" cy="576262"/>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E</a:t>
            </a:r>
            <a:endParaRPr lang="en-US" dirty="0"/>
          </a:p>
        </p:txBody>
      </p:sp>
      <p:sp>
        <p:nvSpPr>
          <p:cNvPr id="50" name="Rectangle 49"/>
          <p:cNvSpPr/>
          <p:nvPr/>
        </p:nvSpPr>
        <p:spPr>
          <a:xfrm>
            <a:off x="4103688" y="5297488"/>
            <a:ext cx="581025" cy="576262"/>
          </a:xfrm>
          <a:prstGeom prst="rect">
            <a:avLst/>
          </a:prstGeom>
          <a:solidFill>
            <a:schemeClr val="accent2"/>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O</a:t>
            </a:r>
            <a:endParaRPr lang="en-US" dirty="0"/>
          </a:p>
        </p:txBody>
      </p:sp>
      <p:sp>
        <p:nvSpPr>
          <p:cNvPr id="51" name="Rectangle 50"/>
          <p:cNvSpPr/>
          <p:nvPr/>
        </p:nvSpPr>
        <p:spPr>
          <a:xfrm>
            <a:off x="1776413" y="4722813"/>
            <a:ext cx="1079500" cy="576262"/>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solidFill>
                  <a:srgbClr val="0070C0"/>
                </a:solidFill>
              </a:rPr>
              <a:t>P2</a:t>
            </a:r>
            <a:endParaRPr lang="en-US" dirty="0">
              <a:solidFill>
                <a:srgbClr val="0070C0"/>
              </a:solidFill>
            </a:endParaRPr>
          </a:p>
        </p:txBody>
      </p:sp>
      <p:sp>
        <p:nvSpPr>
          <p:cNvPr id="52" name="Rectangle 51"/>
          <p:cNvSpPr/>
          <p:nvPr/>
        </p:nvSpPr>
        <p:spPr>
          <a:xfrm>
            <a:off x="2363788" y="5853113"/>
            <a:ext cx="581025" cy="576262"/>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Lo</a:t>
            </a:r>
            <a:endParaRPr lang="en-US" dirty="0"/>
          </a:p>
        </p:txBody>
      </p:sp>
      <p:sp>
        <p:nvSpPr>
          <p:cNvPr id="53" name="Rectangle 52"/>
          <p:cNvSpPr/>
          <p:nvPr/>
        </p:nvSpPr>
        <p:spPr>
          <a:xfrm>
            <a:off x="2949575" y="5853113"/>
            <a:ext cx="581025" cy="576262"/>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C</a:t>
            </a:r>
            <a:endParaRPr lang="en-US" dirty="0"/>
          </a:p>
        </p:txBody>
      </p:sp>
      <p:sp>
        <p:nvSpPr>
          <p:cNvPr id="54" name="Rectangle 53"/>
          <p:cNvSpPr/>
          <p:nvPr/>
        </p:nvSpPr>
        <p:spPr>
          <a:xfrm>
            <a:off x="3543300" y="5851525"/>
            <a:ext cx="581025" cy="576263"/>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Li</a:t>
            </a:r>
            <a:endParaRPr lang="en-US" dirty="0"/>
          </a:p>
        </p:txBody>
      </p:sp>
      <p:sp>
        <p:nvSpPr>
          <p:cNvPr id="55" name="Rectangle 54"/>
          <p:cNvSpPr/>
          <p:nvPr/>
        </p:nvSpPr>
        <p:spPr>
          <a:xfrm>
            <a:off x="4089400" y="5851525"/>
            <a:ext cx="579438" cy="576263"/>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E</a:t>
            </a:r>
            <a:endParaRPr lang="en-US" dirty="0"/>
          </a:p>
        </p:txBody>
      </p:sp>
      <p:sp>
        <p:nvSpPr>
          <p:cNvPr id="56" name="Rectangle 55"/>
          <p:cNvSpPr/>
          <p:nvPr/>
        </p:nvSpPr>
        <p:spPr>
          <a:xfrm>
            <a:off x="6962775" y="3929063"/>
            <a:ext cx="581025" cy="576262"/>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O</a:t>
            </a:r>
            <a:endParaRPr lang="en-US" dirty="0"/>
          </a:p>
        </p:txBody>
      </p:sp>
      <p:sp>
        <p:nvSpPr>
          <p:cNvPr id="57" name="Rectangle 56"/>
          <p:cNvSpPr/>
          <p:nvPr/>
        </p:nvSpPr>
        <p:spPr>
          <a:xfrm>
            <a:off x="4670425" y="5846763"/>
            <a:ext cx="581025" cy="576262"/>
          </a:xfrm>
          <a:prstGeom prst="rect">
            <a:avLst/>
          </a:prstGeom>
          <a:solidFill>
            <a:srgbClr val="0070C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r>
              <a:rPr lang="en-US" altLang="zh-CN" dirty="0"/>
              <a:t>O</a:t>
            </a:r>
            <a:endParaRPr lang="en-US" dirty="0"/>
          </a:p>
        </p:txBody>
      </p:sp>
      <p:sp>
        <p:nvSpPr>
          <p:cNvPr id="58" name="TextBox 57"/>
          <p:cNvSpPr txBox="1"/>
          <p:nvPr/>
        </p:nvSpPr>
        <p:spPr>
          <a:xfrm>
            <a:off x="0" y="1739900"/>
            <a:ext cx="736600" cy="646331"/>
          </a:xfrm>
          <a:prstGeom prst="rect">
            <a:avLst/>
          </a:prstGeom>
          <a:noFill/>
        </p:spPr>
        <p:txBody>
          <a:bodyPr wrap="square" rtlCol="0">
            <a:spAutoFit/>
          </a:bodyPr>
          <a:lstStyle/>
          <a:p>
            <a:pPr algn="ctr"/>
            <a:r>
              <a:rPr kumimoji="1" lang="zh-CN" altLang="en-US">
                <a:latin typeface="Microsoft YaHei" charset="-122"/>
                <a:ea typeface="Microsoft YaHei" charset="-122"/>
                <a:cs typeface="Microsoft YaHei" charset="-122"/>
              </a:rPr>
              <a:t>人工操作</a:t>
            </a:r>
          </a:p>
        </p:txBody>
      </p:sp>
      <p:sp>
        <p:nvSpPr>
          <p:cNvPr id="59" name="TextBox 58"/>
          <p:cNvSpPr txBox="1"/>
          <p:nvPr/>
        </p:nvSpPr>
        <p:spPr>
          <a:xfrm>
            <a:off x="0" y="2489200"/>
            <a:ext cx="736600" cy="646331"/>
          </a:xfrm>
          <a:prstGeom prst="rect">
            <a:avLst/>
          </a:prstGeom>
          <a:noFill/>
        </p:spPr>
        <p:txBody>
          <a:bodyPr wrap="square" rtlCol="0">
            <a:spAutoFit/>
          </a:bodyPr>
          <a:lstStyle/>
          <a:p>
            <a:pPr algn="ctr"/>
            <a:r>
              <a:rPr kumimoji="1" lang="zh-CN" altLang="en-US">
                <a:latin typeface="Microsoft YaHei" charset="-122"/>
                <a:ea typeface="Microsoft YaHei" charset="-122"/>
                <a:cs typeface="Microsoft YaHei" charset="-122"/>
              </a:rPr>
              <a:t>联机</a:t>
            </a:r>
            <a:r>
              <a:rPr kumimoji="1" lang="en-US" altLang="zh-CN">
                <a:latin typeface="Microsoft YaHei" charset="-122"/>
                <a:ea typeface="Microsoft YaHei" charset="-122"/>
                <a:cs typeface="Microsoft YaHei" charset="-122"/>
              </a:rPr>
              <a:t>I/O</a:t>
            </a:r>
            <a:endParaRPr kumimoji="1" lang="zh-CN" altLang="en-US">
              <a:latin typeface="Microsoft YaHei" charset="-122"/>
              <a:ea typeface="Microsoft YaHei" charset="-122"/>
              <a:cs typeface="Microsoft YaHei" charset="-122"/>
            </a:endParaRPr>
          </a:p>
        </p:txBody>
      </p:sp>
      <p:sp>
        <p:nvSpPr>
          <p:cNvPr id="60" name="TextBox 59"/>
          <p:cNvSpPr txBox="1"/>
          <p:nvPr/>
        </p:nvSpPr>
        <p:spPr>
          <a:xfrm>
            <a:off x="0" y="3644900"/>
            <a:ext cx="736600" cy="646331"/>
          </a:xfrm>
          <a:prstGeom prst="rect">
            <a:avLst/>
          </a:prstGeom>
          <a:noFill/>
        </p:spPr>
        <p:txBody>
          <a:bodyPr wrap="square" rtlCol="0">
            <a:spAutoFit/>
          </a:bodyPr>
          <a:lstStyle/>
          <a:p>
            <a:pPr algn="ctr"/>
            <a:r>
              <a:rPr kumimoji="1" lang="zh-CN" altLang="en-US">
                <a:latin typeface="Microsoft YaHei" charset="-122"/>
                <a:ea typeface="Microsoft YaHei" charset="-122"/>
                <a:cs typeface="Microsoft YaHei" charset="-122"/>
              </a:rPr>
              <a:t>脱机</a:t>
            </a:r>
            <a:r>
              <a:rPr kumimoji="1" lang="en-US" altLang="zh-CN">
                <a:latin typeface="Microsoft YaHei" charset="-122"/>
                <a:ea typeface="Microsoft YaHei" charset="-122"/>
                <a:cs typeface="Microsoft YaHei" charset="-122"/>
              </a:rPr>
              <a:t>I/O</a:t>
            </a:r>
            <a:endParaRPr kumimoji="1" lang="zh-CN" altLang="en-US">
              <a:latin typeface="Microsoft YaHei" charset="-122"/>
              <a:ea typeface="Microsoft YaHei" charset="-122"/>
              <a:cs typeface="Microsoft YaHei" charset="-122"/>
            </a:endParaRPr>
          </a:p>
        </p:txBody>
      </p:sp>
      <p:sp>
        <p:nvSpPr>
          <p:cNvPr id="61" name="TextBox 60"/>
          <p:cNvSpPr txBox="1"/>
          <p:nvPr/>
        </p:nvSpPr>
        <p:spPr>
          <a:xfrm>
            <a:off x="0" y="4927600"/>
            <a:ext cx="736600" cy="923330"/>
          </a:xfrm>
          <a:prstGeom prst="rect">
            <a:avLst/>
          </a:prstGeom>
          <a:noFill/>
        </p:spPr>
        <p:txBody>
          <a:bodyPr wrap="square" rtlCol="0">
            <a:spAutoFit/>
          </a:bodyPr>
          <a:lstStyle/>
          <a:p>
            <a:pPr algn="ctr"/>
            <a:r>
              <a:rPr kumimoji="1" lang="zh-CN" altLang="en-US">
                <a:latin typeface="Microsoft YaHei" charset="-122"/>
                <a:ea typeface="Microsoft YaHei" charset="-122"/>
                <a:cs typeface="Microsoft YaHei" charset="-122"/>
              </a:rPr>
              <a:t>多道</a:t>
            </a:r>
            <a:endParaRPr kumimoji="1" lang="en-US" altLang="zh-CN">
              <a:latin typeface="Microsoft YaHei" charset="-122"/>
              <a:ea typeface="Microsoft YaHei" charset="-122"/>
              <a:cs typeface="Microsoft YaHei" charset="-122"/>
            </a:endParaRPr>
          </a:p>
          <a:p>
            <a:pPr algn="ctr"/>
            <a:r>
              <a:rPr kumimoji="1" lang="zh-CN" altLang="en-US">
                <a:latin typeface="Microsoft YaHei" charset="-122"/>
                <a:ea typeface="Microsoft YaHei" charset="-122"/>
                <a:cs typeface="Microsoft YaHei" charset="-122"/>
              </a:rPr>
              <a:t>程序</a:t>
            </a:r>
            <a:endParaRPr kumimoji="1" lang="en-US" altLang="zh-CN">
              <a:latin typeface="Microsoft YaHei" charset="-122"/>
              <a:ea typeface="Microsoft YaHei" charset="-122"/>
              <a:cs typeface="Microsoft YaHei" charset="-122"/>
            </a:endParaRPr>
          </a:p>
          <a:p>
            <a:pPr algn="ctr"/>
            <a:r>
              <a:rPr kumimoji="1" lang="zh-CN" altLang="en-US">
                <a:latin typeface="Microsoft YaHei" charset="-122"/>
                <a:ea typeface="Microsoft YaHei" charset="-122"/>
                <a:cs typeface="Microsoft YaHei" charset="-122"/>
              </a:rPr>
              <a:t>设计</a:t>
            </a:r>
          </a:p>
        </p:txBody>
      </p:sp>
    </p:spTree>
    <p:extLst>
      <p:ext uri="{BB962C8B-B14F-4D97-AF65-F5344CB8AC3E}">
        <p14:creationId xmlns:p14="http://schemas.microsoft.com/office/powerpoint/2010/main" val="900916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p:txBody>
          <a:bodyPr/>
          <a:lstStyle/>
          <a:p>
            <a:pPr>
              <a:lnSpc>
                <a:spcPct val="150000"/>
              </a:lnSpc>
            </a:pPr>
            <a:r>
              <a:rPr kumimoji="1" lang="zh-CN" altLang="en-US"/>
              <a:t>允许</a:t>
            </a:r>
            <a:r>
              <a:rPr kumimoji="1" lang="zh-CN" altLang="en-US">
                <a:solidFill>
                  <a:srgbClr val="FF0000"/>
                </a:solidFill>
              </a:rPr>
              <a:t>多个程序同时进入主存储器并交替计算</a:t>
            </a:r>
            <a:r>
              <a:rPr kumimoji="1" lang="zh-CN" altLang="en-US"/>
              <a:t>的方法。即计算机内存中同时存放了多道程序，它们都处于开始和结束点之间</a:t>
            </a:r>
          </a:p>
          <a:p>
            <a:pPr>
              <a:lnSpc>
                <a:spcPct val="150000"/>
              </a:lnSpc>
            </a:pPr>
            <a:r>
              <a:rPr kumimoji="1" lang="zh-CN" altLang="en-US">
                <a:solidFill>
                  <a:schemeClr val="accent1">
                    <a:lumMod val="75000"/>
                  </a:schemeClr>
                </a:solidFill>
              </a:rPr>
              <a:t>从宏观上看，</a:t>
            </a:r>
            <a:r>
              <a:rPr kumimoji="1" lang="zh-CN" altLang="en-US"/>
              <a:t>多道程序并发运行，它们都处于运行过程中，但都未运行结束</a:t>
            </a:r>
          </a:p>
          <a:p>
            <a:pPr>
              <a:lnSpc>
                <a:spcPct val="150000"/>
              </a:lnSpc>
            </a:pPr>
            <a:r>
              <a:rPr kumimoji="1" lang="zh-CN" altLang="en-US">
                <a:solidFill>
                  <a:schemeClr val="accent1">
                    <a:lumMod val="75000"/>
                  </a:schemeClr>
                </a:solidFill>
              </a:rPr>
              <a:t>从微观上看，</a:t>
            </a:r>
            <a:r>
              <a:rPr kumimoji="1" lang="zh-CN" altLang="en-US"/>
              <a:t>多道程序的执行是串行的，各道程序轮流占用</a:t>
            </a:r>
            <a:r>
              <a:rPr kumimoji="1" lang="en-US" altLang="zh-CN"/>
              <a:t>CPU</a:t>
            </a:r>
            <a:r>
              <a:rPr kumimoji="1" lang="zh-CN" altLang="en-US"/>
              <a:t>，交替地执行</a:t>
            </a:r>
          </a:p>
          <a:p>
            <a:pPr>
              <a:lnSpc>
                <a:spcPct val="150000"/>
              </a:lnSpc>
            </a:pPr>
            <a:endParaRPr kumimoji="1" lang="zh-CN" altLang="en-US"/>
          </a:p>
        </p:txBody>
      </p:sp>
    </p:spTree>
    <p:extLst>
      <p:ext uri="{BB962C8B-B14F-4D97-AF65-F5344CB8AC3E}">
        <p14:creationId xmlns:p14="http://schemas.microsoft.com/office/powerpoint/2010/main" val="889242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p:txBody>
          <a:bodyPr/>
          <a:lstStyle/>
          <a:p>
            <a:pPr>
              <a:lnSpc>
                <a:spcPct val="150000"/>
              </a:lnSpc>
            </a:pPr>
            <a:r>
              <a:rPr kumimoji="1" lang="zh-CN" altLang="en-US"/>
              <a:t>多道程序技术离不开</a:t>
            </a:r>
            <a:r>
              <a:rPr kumimoji="1" lang="zh-CN" altLang="en-US">
                <a:solidFill>
                  <a:schemeClr val="accent1">
                    <a:lumMod val="75000"/>
                  </a:schemeClr>
                </a:solidFill>
              </a:rPr>
              <a:t>中断</a:t>
            </a:r>
            <a:r>
              <a:rPr kumimoji="1" lang="zh-CN" altLang="en-US"/>
              <a:t>和</a:t>
            </a:r>
            <a:r>
              <a:rPr kumimoji="1" lang="zh-CN" altLang="en-US">
                <a:solidFill>
                  <a:schemeClr val="accent1">
                    <a:lumMod val="75000"/>
                  </a:schemeClr>
                </a:solidFill>
              </a:rPr>
              <a:t>通道</a:t>
            </a:r>
            <a:r>
              <a:rPr kumimoji="1" lang="zh-CN" altLang="en-US"/>
              <a:t>技术的发展。</a:t>
            </a:r>
            <a:endParaRPr kumimoji="1" lang="en-US" altLang="zh-CN"/>
          </a:p>
          <a:p>
            <a:pPr lvl="1">
              <a:lnSpc>
                <a:spcPct val="150000"/>
              </a:lnSpc>
            </a:pPr>
            <a:r>
              <a:rPr kumimoji="1" lang="zh-CN" altLang="en-US"/>
              <a:t>中断：避免</a:t>
            </a:r>
            <a:r>
              <a:rPr kumimoji="1" lang="en-US" altLang="zh-CN"/>
              <a:t>CPU</a:t>
            </a:r>
            <a:r>
              <a:rPr kumimoji="1" lang="zh-CN" altLang="en-US"/>
              <a:t>因不断轮询设备而浪费时间</a:t>
            </a:r>
            <a:endParaRPr kumimoji="1" lang="en-US" altLang="zh-CN"/>
          </a:p>
          <a:p>
            <a:pPr lvl="1">
              <a:lnSpc>
                <a:spcPct val="150000"/>
              </a:lnSpc>
            </a:pPr>
            <a:r>
              <a:rPr kumimoji="1" lang="zh-CN" altLang="en-US"/>
              <a:t>通道：专门负责</a:t>
            </a:r>
            <a:r>
              <a:rPr kumimoji="1" lang="en-US" altLang="zh-CN"/>
              <a:t>I/O</a:t>
            </a:r>
            <a:r>
              <a:rPr kumimoji="1" lang="zh-CN" altLang="en-US"/>
              <a:t>的独立处理器，减轻</a:t>
            </a:r>
            <a:r>
              <a:rPr kumimoji="1" lang="en-US" altLang="zh-CN"/>
              <a:t>CPU</a:t>
            </a:r>
            <a:r>
              <a:rPr kumimoji="1" lang="zh-CN" altLang="en-US"/>
              <a:t>的处理压力</a:t>
            </a:r>
            <a:endParaRPr kumimoji="1" lang="en-US" altLang="zh-CN"/>
          </a:p>
          <a:p>
            <a:pPr>
              <a:lnSpc>
                <a:spcPct val="150000"/>
              </a:lnSpc>
            </a:pPr>
            <a:r>
              <a:rPr kumimoji="1" lang="zh-CN" altLang="en-US"/>
              <a:t>一般来说，</a:t>
            </a:r>
            <a:r>
              <a:rPr kumimoji="1" lang="en-US" altLang="zh-CN"/>
              <a:t>I/O</a:t>
            </a:r>
            <a:r>
              <a:rPr kumimoji="1" lang="zh-CN" altLang="en-US"/>
              <a:t>操作速度远小于</a:t>
            </a:r>
            <a:r>
              <a:rPr kumimoji="1" lang="en-US" altLang="zh-CN"/>
              <a:t>CPU</a:t>
            </a:r>
            <a:r>
              <a:rPr kumimoji="1" lang="zh-CN" altLang="en-US"/>
              <a:t>的速度，在进行</a:t>
            </a:r>
            <a:r>
              <a:rPr kumimoji="1" lang="en-US" altLang="zh-CN"/>
              <a:t>I/O</a:t>
            </a:r>
            <a:r>
              <a:rPr kumimoji="1" lang="zh-CN" altLang="en-US"/>
              <a:t>操作时，</a:t>
            </a:r>
            <a:r>
              <a:rPr kumimoji="1" lang="en-US" altLang="zh-CN"/>
              <a:t>CPU</a:t>
            </a:r>
            <a:r>
              <a:rPr kumimoji="1" lang="zh-CN" altLang="en-US"/>
              <a:t>处于完全的闲置状态</a:t>
            </a:r>
            <a:endParaRPr kumimoji="1" lang="en-US" altLang="zh-CN"/>
          </a:p>
          <a:p>
            <a:pPr>
              <a:lnSpc>
                <a:spcPct val="150000"/>
              </a:lnSpc>
            </a:pPr>
            <a:r>
              <a:rPr kumimoji="1" lang="zh-CN" altLang="en-US"/>
              <a:t>需要引入多道程序设计，充分发挥计算机系统部件的并行工作能力，提高</a:t>
            </a:r>
            <a:r>
              <a:rPr kumimoji="1" lang="en-US" altLang="zh-CN"/>
              <a:t>CPU</a:t>
            </a:r>
            <a:r>
              <a:rPr kumimoji="1" lang="zh-CN" altLang="en-US"/>
              <a:t>利用率和系统吞吐量</a:t>
            </a:r>
          </a:p>
        </p:txBody>
      </p:sp>
    </p:spTree>
    <p:extLst>
      <p:ext uri="{BB962C8B-B14F-4D97-AF65-F5344CB8AC3E}">
        <p14:creationId xmlns:p14="http://schemas.microsoft.com/office/powerpoint/2010/main" val="2937704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p:txBody>
          <a:bodyPr/>
          <a:lstStyle/>
          <a:p>
            <a:pPr>
              <a:lnSpc>
                <a:spcPct val="150000"/>
              </a:lnSpc>
            </a:pPr>
            <a:r>
              <a:rPr kumimoji="1" lang="zh-CN" altLang="en-US"/>
              <a:t>多道程序技术离不开</a:t>
            </a:r>
            <a:r>
              <a:rPr kumimoji="1" lang="zh-CN" altLang="en-US">
                <a:solidFill>
                  <a:schemeClr val="accent1">
                    <a:lumMod val="75000"/>
                  </a:schemeClr>
                </a:solidFill>
              </a:rPr>
              <a:t>中断</a:t>
            </a:r>
            <a:r>
              <a:rPr kumimoji="1" lang="zh-CN" altLang="en-US"/>
              <a:t>和</a:t>
            </a:r>
            <a:r>
              <a:rPr kumimoji="1" lang="zh-CN" altLang="en-US">
                <a:solidFill>
                  <a:schemeClr val="accent1">
                    <a:lumMod val="75000"/>
                  </a:schemeClr>
                </a:solidFill>
              </a:rPr>
              <a:t>通道</a:t>
            </a:r>
            <a:r>
              <a:rPr kumimoji="1" lang="zh-CN" altLang="en-US"/>
              <a:t>技术的发展。</a:t>
            </a:r>
            <a:endParaRPr kumimoji="1" lang="en-US" altLang="zh-CN"/>
          </a:p>
          <a:p>
            <a:pPr lvl="1">
              <a:lnSpc>
                <a:spcPct val="150000"/>
              </a:lnSpc>
            </a:pPr>
            <a:r>
              <a:rPr kumimoji="1" lang="zh-CN" altLang="en-US"/>
              <a:t>中断：避免</a:t>
            </a:r>
            <a:r>
              <a:rPr kumimoji="1" lang="en-US" altLang="zh-CN"/>
              <a:t>CPU</a:t>
            </a:r>
            <a:r>
              <a:rPr kumimoji="1" lang="zh-CN" altLang="en-US"/>
              <a:t>因不断轮询设备而浪费时间</a:t>
            </a:r>
            <a:endParaRPr kumimoji="1" lang="en-US" altLang="zh-CN"/>
          </a:p>
          <a:p>
            <a:pPr lvl="1">
              <a:lnSpc>
                <a:spcPct val="150000"/>
              </a:lnSpc>
            </a:pPr>
            <a:r>
              <a:rPr kumimoji="1" lang="zh-CN" altLang="en-US"/>
              <a:t>通道：专门负责</a:t>
            </a:r>
            <a:r>
              <a:rPr kumimoji="1" lang="en-US" altLang="zh-CN"/>
              <a:t>I/O</a:t>
            </a:r>
            <a:r>
              <a:rPr kumimoji="1" lang="zh-CN" altLang="en-US"/>
              <a:t>的独立处理器，减轻</a:t>
            </a:r>
            <a:r>
              <a:rPr kumimoji="1" lang="en-US" altLang="zh-CN"/>
              <a:t>CPU</a:t>
            </a:r>
            <a:r>
              <a:rPr kumimoji="1" lang="zh-CN" altLang="en-US"/>
              <a:t>的处理压力</a:t>
            </a:r>
            <a:endParaRPr kumimoji="1" lang="en-US" altLang="zh-CN"/>
          </a:p>
          <a:p>
            <a:pPr>
              <a:lnSpc>
                <a:spcPct val="150000"/>
              </a:lnSpc>
            </a:pPr>
            <a:r>
              <a:rPr kumimoji="1" lang="zh-CN" altLang="en-US"/>
              <a:t>一般来说，</a:t>
            </a:r>
            <a:r>
              <a:rPr kumimoji="1" lang="en-US" altLang="zh-CN"/>
              <a:t>I/O</a:t>
            </a:r>
            <a:r>
              <a:rPr kumimoji="1" lang="zh-CN" altLang="en-US"/>
              <a:t>操作速度远小于</a:t>
            </a:r>
            <a:r>
              <a:rPr kumimoji="1" lang="en-US" altLang="zh-CN"/>
              <a:t>CPU</a:t>
            </a:r>
            <a:r>
              <a:rPr kumimoji="1" lang="zh-CN" altLang="en-US"/>
              <a:t>的速度，在进行</a:t>
            </a:r>
            <a:r>
              <a:rPr kumimoji="1" lang="en-US" altLang="zh-CN"/>
              <a:t>I/O</a:t>
            </a:r>
            <a:r>
              <a:rPr kumimoji="1" lang="zh-CN" altLang="en-US"/>
              <a:t>操作时，</a:t>
            </a:r>
            <a:r>
              <a:rPr kumimoji="1" lang="en-US" altLang="zh-CN"/>
              <a:t>CPU</a:t>
            </a:r>
            <a:r>
              <a:rPr kumimoji="1" lang="zh-CN" altLang="en-US"/>
              <a:t>处于完全的闲置状态</a:t>
            </a:r>
            <a:endParaRPr kumimoji="1" lang="en-US" altLang="zh-CN"/>
          </a:p>
          <a:p>
            <a:pPr>
              <a:lnSpc>
                <a:spcPct val="150000"/>
              </a:lnSpc>
            </a:pPr>
            <a:r>
              <a:rPr kumimoji="1" lang="zh-CN" altLang="en-US"/>
              <a:t>需要引入多道程序设计，充分发挥计算机系统部件的并行工作能力，提高</a:t>
            </a:r>
            <a:r>
              <a:rPr kumimoji="1" lang="en-US" altLang="zh-CN"/>
              <a:t>CPU</a:t>
            </a:r>
            <a:r>
              <a:rPr kumimoji="1" lang="zh-CN" altLang="en-US"/>
              <a:t>利用率和</a:t>
            </a:r>
            <a:r>
              <a:rPr kumimoji="1" lang="zh-CN" altLang="en-US">
                <a:solidFill>
                  <a:srgbClr val="FF0000"/>
                </a:solidFill>
              </a:rPr>
              <a:t>系统吞吐量</a:t>
            </a:r>
          </a:p>
        </p:txBody>
      </p:sp>
      <p:sp>
        <p:nvSpPr>
          <p:cNvPr id="4" name="Oval Callout 3"/>
          <p:cNvSpPr/>
          <p:nvPr/>
        </p:nvSpPr>
        <p:spPr>
          <a:xfrm>
            <a:off x="5029200" y="3644900"/>
            <a:ext cx="3187700" cy="1549400"/>
          </a:xfrm>
          <a:prstGeom prst="wedgeEllipseCallou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kumimoji="1" lang="zh-CN" altLang="en-US" sz="2000">
                <a:solidFill>
                  <a:schemeClr val="accent1">
                    <a:lumMod val="75000"/>
                  </a:schemeClr>
                </a:solidFill>
                <a:latin typeface="Microsoft YaHei" charset="-122"/>
                <a:ea typeface="Microsoft YaHei" charset="-122"/>
                <a:cs typeface="Microsoft YaHei" charset="-122"/>
              </a:rPr>
              <a:t>单位时间内完成的程序作业数量</a:t>
            </a:r>
          </a:p>
        </p:txBody>
      </p:sp>
    </p:spTree>
    <p:extLst>
      <p:ext uri="{BB962C8B-B14F-4D97-AF65-F5344CB8AC3E}">
        <p14:creationId xmlns:p14="http://schemas.microsoft.com/office/powerpoint/2010/main" val="1775763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p:txBody>
          <a:bodyPr/>
          <a:lstStyle/>
          <a:p>
            <a:pPr>
              <a:lnSpc>
                <a:spcPct val="125000"/>
              </a:lnSpc>
            </a:pPr>
            <a:r>
              <a:rPr kumimoji="1" lang="zh-CN" altLang="en-US">
                <a:solidFill>
                  <a:schemeClr val="accent1">
                    <a:lumMod val="75000"/>
                  </a:schemeClr>
                </a:solidFill>
              </a:rPr>
              <a:t>例：</a:t>
            </a:r>
            <a:r>
              <a:rPr kumimoji="1" lang="zh-CN" altLang="en-US"/>
              <a:t>计算数据处理问题</a:t>
            </a:r>
            <a:r>
              <a:rPr kumimoji="1" lang="en-US" altLang="zh-CN"/>
              <a:t>P1</a:t>
            </a:r>
            <a:r>
              <a:rPr kumimoji="1" lang="zh-CN" altLang="en-US"/>
              <a:t>，从输入机上输入</a:t>
            </a:r>
            <a:r>
              <a:rPr kumimoji="1" lang="en-US" altLang="zh-CN"/>
              <a:t>500</a:t>
            </a:r>
            <a:r>
              <a:rPr kumimoji="1" lang="zh-CN" altLang="en-US"/>
              <a:t>个字符</a:t>
            </a:r>
            <a:r>
              <a:rPr kumimoji="1" lang="en-US" altLang="zh-CN"/>
              <a:t>(</a:t>
            </a:r>
            <a:r>
              <a:rPr kumimoji="1" lang="zh-CN" altLang="en-US"/>
              <a:t>花</a:t>
            </a:r>
            <a:r>
              <a:rPr kumimoji="1" lang="en-US" altLang="zh-CN"/>
              <a:t>78ms)</a:t>
            </a:r>
            <a:r>
              <a:rPr kumimoji="1" lang="zh-CN" altLang="en-US"/>
              <a:t>，经</a:t>
            </a:r>
            <a:r>
              <a:rPr kumimoji="1" lang="en-US" altLang="zh-CN"/>
              <a:t>CPU</a:t>
            </a:r>
            <a:r>
              <a:rPr kumimoji="1" lang="zh-CN" altLang="en-US"/>
              <a:t>处理</a:t>
            </a:r>
            <a:r>
              <a:rPr kumimoji="1" lang="en-US" altLang="zh-CN"/>
              <a:t>52ms</a:t>
            </a:r>
            <a:r>
              <a:rPr kumimoji="1" lang="zh-CN" altLang="en-US"/>
              <a:t>后，将结果</a:t>
            </a:r>
            <a:r>
              <a:rPr kumimoji="1" lang="en-US" altLang="zh-CN"/>
              <a:t>2000</a:t>
            </a:r>
            <a:r>
              <a:rPr kumimoji="1" lang="zh-CN" altLang="en-US"/>
              <a:t>个字符存到磁带上</a:t>
            </a:r>
            <a:r>
              <a:rPr kumimoji="1" lang="en-US" altLang="zh-CN"/>
              <a:t>(</a:t>
            </a:r>
            <a:r>
              <a:rPr kumimoji="1" lang="zh-CN" altLang="en-US"/>
              <a:t>花</a:t>
            </a:r>
            <a:r>
              <a:rPr kumimoji="1" lang="en-US" altLang="zh-CN"/>
              <a:t>20ms)</a:t>
            </a:r>
            <a:r>
              <a:rPr kumimoji="1" lang="zh-CN" altLang="en-US"/>
              <a:t>，重复进行，直至输入数据全部处理完毕</a:t>
            </a:r>
          </a:p>
          <a:p>
            <a:pPr>
              <a:lnSpc>
                <a:spcPct val="150000"/>
              </a:lnSpc>
            </a:pPr>
            <a:endParaRPr kumimoji="1" lang="zh-CN" altLang="en-US"/>
          </a:p>
        </p:txBody>
      </p:sp>
      <p:pic>
        <p:nvPicPr>
          <p:cNvPr id="40" name="Picture 39"/>
          <p:cNvPicPr>
            <a:picLocks noChangeAspect="1"/>
          </p:cNvPicPr>
          <p:nvPr/>
        </p:nvPicPr>
        <p:blipFill>
          <a:blip r:embed="rId2"/>
          <a:stretch>
            <a:fillRect/>
          </a:stretch>
        </p:blipFill>
        <p:spPr>
          <a:xfrm>
            <a:off x="914400" y="3510772"/>
            <a:ext cx="7175500" cy="1924653"/>
          </a:xfrm>
          <a:prstGeom prst="rect">
            <a:avLst/>
          </a:prstGeom>
        </p:spPr>
      </p:pic>
      <p:sp>
        <p:nvSpPr>
          <p:cNvPr id="41" name="Rectangle 40"/>
          <p:cNvSpPr/>
          <p:nvPr/>
        </p:nvSpPr>
        <p:spPr>
          <a:xfrm>
            <a:off x="1266752" y="5683884"/>
            <a:ext cx="6563015" cy="424732"/>
          </a:xfrm>
          <a:prstGeom prst="rect">
            <a:avLst/>
          </a:prstGeom>
        </p:spPr>
        <p:txBody>
          <a:bodyPr wrap="none">
            <a:spAutoFit/>
          </a:bodyPr>
          <a:lstStyle/>
          <a:p>
            <a:pPr>
              <a:lnSpc>
                <a:spcPct val="90000"/>
              </a:lnSpc>
              <a:spcBef>
                <a:spcPct val="0"/>
              </a:spcBef>
              <a:spcAft>
                <a:spcPct val="35000"/>
              </a:spcAft>
              <a:buClr>
                <a:schemeClr val="folHlink"/>
              </a:buClr>
              <a:buSzPct val="60000"/>
            </a:pPr>
            <a:r>
              <a:rPr kumimoji="1" lang="zh-CN" altLang="en-US" sz="2400">
                <a:latin typeface="Microsoft YaHei" charset="-122"/>
                <a:ea typeface="Microsoft YaHei" charset="-122"/>
                <a:cs typeface="Microsoft YaHei" charset="-122"/>
              </a:rPr>
              <a:t>处理机的利用率为：52/（78+52+20）≈ 35%</a:t>
            </a:r>
          </a:p>
        </p:txBody>
      </p:sp>
      <p:sp>
        <p:nvSpPr>
          <p:cNvPr id="42" name="Rectangle 41"/>
          <p:cNvSpPr/>
          <p:nvPr/>
        </p:nvSpPr>
        <p:spPr>
          <a:xfrm>
            <a:off x="2768600" y="4635500"/>
            <a:ext cx="635000" cy="1651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 name="Rectangle 42"/>
          <p:cNvSpPr/>
          <p:nvPr/>
        </p:nvSpPr>
        <p:spPr>
          <a:xfrm>
            <a:off x="4787900" y="4622800"/>
            <a:ext cx="635000" cy="1651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Rectangle 43"/>
          <p:cNvSpPr/>
          <p:nvPr/>
        </p:nvSpPr>
        <p:spPr>
          <a:xfrm>
            <a:off x="6807200" y="4622800"/>
            <a:ext cx="635000" cy="1651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584271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p:txBody>
          <a:bodyPr/>
          <a:lstStyle/>
          <a:p>
            <a:pPr>
              <a:lnSpc>
                <a:spcPct val="125000"/>
              </a:lnSpc>
            </a:pPr>
            <a:r>
              <a:rPr kumimoji="1" lang="zh-CN" altLang="en-US"/>
              <a:t>为提高效率，在计算</a:t>
            </a:r>
            <a:r>
              <a:rPr kumimoji="1" lang="en-US" altLang="zh-CN"/>
              <a:t>P1</a:t>
            </a:r>
            <a:r>
              <a:rPr kumimoji="1" lang="zh-CN" altLang="en-US"/>
              <a:t>的同时，计算机还接受了另一算题</a:t>
            </a:r>
            <a:r>
              <a:rPr kumimoji="1" lang="en-US" altLang="zh-CN"/>
              <a:t>P2</a:t>
            </a:r>
            <a:r>
              <a:rPr kumimoji="1" lang="zh-CN" altLang="en-US"/>
              <a:t>：从另一台磁带机</a:t>
            </a:r>
            <a:r>
              <a:rPr kumimoji="1" lang="en-US" altLang="zh-CN"/>
              <a:t>2</a:t>
            </a:r>
            <a:r>
              <a:rPr kumimoji="1" lang="zh-CN" altLang="en-US"/>
              <a:t>上输入</a:t>
            </a:r>
            <a:r>
              <a:rPr kumimoji="1" lang="en-US" altLang="zh-CN"/>
              <a:t>2000</a:t>
            </a:r>
            <a:r>
              <a:rPr kumimoji="1" lang="zh-CN" altLang="en-US"/>
              <a:t>个字符（花 </a:t>
            </a:r>
            <a:r>
              <a:rPr kumimoji="1" lang="en-US" altLang="zh-CN"/>
              <a:t>20ms</a:t>
            </a:r>
            <a:r>
              <a:rPr kumimoji="1" lang="zh-CN" altLang="en-US"/>
              <a:t>），经</a:t>
            </a:r>
            <a:r>
              <a:rPr kumimoji="1" lang="en-US" altLang="zh-CN"/>
              <a:t>42 ms</a:t>
            </a:r>
            <a:r>
              <a:rPr kumimoji="1" lang="zh-CN" altLang="en-US"/>
              <a:t>的处理后，从行式打印机上输出两行</a:t>
            </a:r>
            <a:r>
              <a:rPr kumimoji="1" lang="en-US" altLang="zh-CN"/>
              <a:t>(</a:t>
            </a:r>
            <a:r>
              <a:rPr kumimoji="1" lang="zh-CN" altLang="en-US"/>
              <a:t>约花 </a:t>
            </a:r>
            <a:r>
              <a:rPr kumimoji="1" lang="en-US" altLang="zh-CN"/>
              <a:t>88ms)</a:t>
            </a:r>
          </a:p>
          <a:p>
            <a:endParaRPr kumimoji="1" lang="zh-CN" altLang="en-US"/>
          </a:p>
        </p:txBody>
      </p:sp>
      <p:grpSp>
        <p:nvGrpSpPr>
          <p:cNvPr id="4" name="Group 4"/>
          <p:cNvGrpSpPr>
            <a:grpSpLocks/>
          </p:cNvGrpSpPr>
          <p:nvPr/>
        </p:nvGrpSpPr>
        <p:grpSpPr bwMode="auto">
          <a:xfrm>
            <a:off x="190500" y="3254375"/>
            <a:ext cx="8356600" cy="2576618"/>
            <a:chOff x="224" y="3503"/>
            <a:chExt cx="8710" cy="2998"/>
          </a:xfrm>
        </p:grpSpPr>
        <p:grpSp>
          <p:nvGrpSpPr>
            <p:cNvPr id="5" name="Group 5"/>
            <p:cNvGrpSpPr>
              <a:grpSpLocks/>
            </p:cNvGrpSpPr>
            <p:nvPr/>
          </p:nvGrpSpPr>
          <p:grpSpPr bwMode="auto">
            <a:xfrm>
              <a:off x="4137" y="3696"/>
              <a:ext cx="4485" cy="2583"/>
              <a:chOff x="4137" y="3696"/>
              <a:chExt cx="4485" cy="2583"/>
            </a:xfrm>
          </p:grpSpPr>
          <p:grpSp>
            <p:nvGrpSpPr>
              <p:cNvPr id="46" name="Group 6"/>
              <p:cNvGrpSpPr>
                <a:grpSpLocks/>
              </p:cNvGrpSpPr>
              <p:nvPr/>
            </p:nvGrpSpPr>
            <p:grpSpPr bwMode="auto">
              <a:xfrm>
                <a:off x="4137" y="3696"/>
                <a:ext cx="2241" cy="2583"/>
                <a:chOff x="1915" y="11493"/>
                <a:chExt cx="2241" cy="2583"/>
              </a:xfrm>
            </p:grpSpPr>
            <p:sp>
              <p:nvSpPr>
                <p:cNvPr id="68" name="Text Box 7"/>
                <p:cNvSpPr txBox="1">
                  <a:spLocks noChangeArrowheads="1"/>
                </p:cNvSpPr>
                <p:nvPr/>
              </p:nvSpPr>
              <p:spPr bwMode="auto">
                <a:xfrm>
                  <a:off x="2214" y="11607"/>
                  <a:ext cx="483"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宋体" charset="-122"/>
                      <a:ea typeface="宋体" charset="-122"/>
                    </a:rPr>
                    <a:t>78</a:t>
                  </a:r>
                </a:p>
              </p:txBody>
            </p:sp>
            <p:sp>
              <p:nvSpPr>
                <p:cNvPr id="69" name="Text Box 8"/>
                <p:cNvSpPr txBox="1">
                  <a:spLocks noChangeArrowheads="1"/>
                </p:cNvSpPr>
                <p:nvPr/>
              </p:nvSpPr>
              <p:spPr bwMode="auto">
                <a:xfrm>
                  <a:off x="3114" y="12516"/>
                  <a:ext cx="484"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宋体" charset="-122"/>
                      <a:ea typeface="宋体" charset="-122"/>
                    </a:rPr>
                    <a:t>52</a:t>
                  </a:r>
                </a:p>
              </p:txBody>
            </p:sp>
            <p:grpSp>
              <p:nvGrpSpPr>
                <p:cNvPr id="70" name="Group 9"/>
                <p:cNvGrpSpPr>
                  <a:grpSpLocks/>
                </p:cNvGrpSpPr>
                <p:nvPr/>
              </p:nvGrpSpPr>
              <p:grpSpPr bwMode="auto">
                <a:xfrm>
                  <a:off x="1915" y="11493"/>
                  <a:ext cx="2241" cy="2583"/>
                  <a:chOff x="3240" y="12828"/>
                  <a:chExt cx="2170" cy="2340"/>
                </a:xfrm>
              </p:grpSpPr>
              <p:grpSp>
                <p:nvGrpSpPr>
                  <p:cNvPr id="75" name="Group 10"/>
                  <p:cNvGrpSpPr>
                    <a:grpSpLocks/>
                  </p:cNvGrpSpPr>
                  <p:nvPr/>
                </p:nvGrpSpPr>
                <p:grpSpPr bwMode="auto">
                  <a:xfrm>
                    <a:off x="3240" y="12828"/>
                    <a:ext cx="2160" cy="1404"/>
                    <a:chOff x="3240" y="7056"/>
                    <a:chExt cx="2160" cy="1404"/>
                  </a:xfrm>
                </p:grpSpPr>
                <p:sp>
                  <p:nvSpPr>
                    <p:cNvPr id="82" name="Line 11"/>
                    <p:cNvSpPr>
                      <a:spLocks noChangeShapeType="1"/>
                    </p:cNvSpPr>
                    <p:nvPr/>
                  </p:nvSpPr>
                  <p:spPr bwMode="auto">
                    <a:xfrm>
                      <a:off x="3240" y="7524"/>
                      <a:ext cx="1080" cy="0"/>
                    </a:xfrm>
                    <a:prstGeom prst="line">
                      <a:avLst/>
                    </a:prstGeom>
                    <a:noFill/>
                    <a:ln w="57150">
                      <a:solidFill>
                        <a:srgbClr val="0070C0"/>
                      </a:solidFill>
                      <a:prstDash val="sys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3" name="Line 12"/>
                    <p:cNvSpPr>
                      <a:spLocks noChangeShapeType="1"/>
                    </p:cNvSpPr>
                    <p:nvPr/>
                  </p:nvSpPr>
                  <p:spPr bwMode="auto">
                    <a:xfrm>
                      <a:off x="4320" y="7992"/>
                      <a:ext cx="72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4" name="Line 13"/>
                    <p:cNvSpPr>
                      <a:spLocks noChangeShapeType="1"/>
                    </p:cNvSpPr>
                    <p:nvPr/>
                  </p:nvSpPr>
                  <p:spPr bwMode="auto">
                    <a:xfrm>
                      <a:off x="5040" y="846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 name="Line 14"/>
                    <p:cNvSpPr>
                      <a:spLocks noChangeShapeType="1"/>
                    </p:cNvSpPr>
                    <p:nvPr/>
                  </p:nvSpPr>
                  <p:spPr bwMode="auto">
                    <a:xfrm>
                      <a:off x="4320" y="7056"/>
                      <a:ext cx="0" cy="936"/>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6" name="Line 15"/>
                    <p:cNvSpPr>
                      <a:spLocks noChangeShapeType="1"/>
                    </p:cNvSpPr>
                    <p:nvPr/>
                  </p:nvSpPr>
                  <p:spPr bwMode="auto">
                    <a:xfrm>
                      <a:off x="504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7" name="Line 16"/>
                    <p:cNvSpPr>
                      <a:spLocks noChangeShapeType="1"/>
                    </p:cNvSpPr>
                    <p:nvPr/>
                  </p:nvSpPr>
                  <p:spPr bwMode="auto">
                    <a:xfrm>
                      <a:off x="540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76" name="Line 17"/>
                  <p:cNvSpPr>
                    <a:spLocks noChangeShapeType="1"/>
                  </p:cNvSpPr>
                  <p:nvPr/>
                </p:nvSpPr>
                <p:spPr bwMode="auto">
                  <a:xfrm>
                    <a:off x="3597" y="13764"/>
                    <a:ext cx="51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7" name="Line 18"/>
                  <p:cNvSpPr>
                    <a:spLocks noChangeShapeType="1"/>
                  </p:cNvSpPr>
                  <p:nvPr/>
                </p:nvSpPr>
                <p:spPr bwMode="auto">
                  <a:xfrm>
                    <a:off x="3240" y="1470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8" name="Line 19"/>
                  <p:cNvSpPr>
                    <a:spLocks noChangeShapeType="1"/>
                  </p:cNvSpPr>
                  <p:nvPr/>
                </p:nvSpPr>
                <p:spPr bwMode="auto">
                  <a:xfrm>
                    <a:off x="3585" y="12828"/>
                    <a:ext cx="0" cy="1872"/>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9" name="Line 20"/>
                  <p:cNvSpPr>
                    <a:spLocks noChangeShapeType="1"/>
                  </p:cNvSpPr>
                  <p:nvPr/>
                </p:nvSpPr>
                <p:spPr bwMode="auto">
                  <a:xfrm>
                    <a:off x="4095"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0" name="Line 21"/>
                  <p:cNvSpPr>
                    <a:spLocks noChangeShapeType="1"/>
                  </p:cNvSpPr>
                  <p:nvPr/>
                </p:nvSpPr>
                <p:spPr bwMode="auto">
                  <a:xfrm>
                    <a:off x="5400"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1" name="Line 22"/>
                  <p:cNvSpPr>
                    <a:spLocks noChangeShapeType="1"/>
                  </p:cNvSpPr>
                  <p:nvPr/>
                </p:nvSpPr>
                <p:spPr bwMode="auto">
                  <a:xfrm>
                    <a:off x="4095" y="15168"/>
                    <a:ext cx="131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71" name="Text Box 23"/>
                <p:cNvSpPr txBox="1">
                  <a:spLocks noChangeArrowheads="1"/>
                </p:cNvSpPr>
                <p:nvPr/>
              </p:nvSpPr>
              <p:spPr bwMode="auto">
                <a:xfrm>
                  <a:off x="3171" y="12143"/>
                  <a:ext cx="483" cy="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en-US" altLang="zh-CN" sz="2200">
                      <a:solidFill>
                        <a:schemeClr val="accent2"/>
                      </a:solidFill>
                      <a:latin typeface="宋体" charset="-122"/>
                      <a:ea typeface="宋体" charset="-122"/>
                    </a:rPr>
                    <a:t>P1</a:t>
                  </a:r>
                </a:p>
              </p:txBody>
            </p:sp>
            <p:sp>
              <p:nvSpPr>
                <p:cNvPr id="72" name="Text Box 24"/>
                <p:cNvSpPr txBox="1">
                  <a:spLocks noChangeArrowheads="1"/>
                </p:cNvSpPr>
                <p:nvPr/>
              </p:nvSpPr>
              <p:spPr bwMode="auto">
                <a:xfrm>
                  <a:off x="2214" y="12256"/>
                  <a:ext cx="578" cy="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en-US" altLang="zh-CN" sz="2200">
                      <a:solidFill>
                        <a:srgbClr val="FF0000"/>
                      </a:solidFill>
                      <a:latin typeface="宋体" charset="-122"/>
                      <a:ea typeface="宋体" charset="-122"/>
                    </a:rPr>
                    <a:t>P2</a:t>
                  </a:r>
                </a:p>
              </p:txBody>
            </p:sp>
            <p:sp>
              <p:nvSpPr>
                <p:cNvPr id="73" name="Text Box 25"/>
                <p:cNvSpPr txBox="1">
                  <a:spLocks noChangeArrowheads="1"/>
                </p:cNvSpPr>
                <p:nvPr/>
              </p:nvSpPr>
              <p:spPr bwMode="auto">
                <a:xfrm>
                  <a:off x="2346" y="12492"/>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宋体" charset="-122"/>
                      <a:ea typeface="宋体" charset="-122"/>
                    </a:rPr>
                    <a:t>42</a:t>
                  </a:r>
                </a:p>
              </p:txBody>
            </p:sp>
            <p:sp>
              <p:nvSpPr>
                <p:cNvPr id="74" name="Text Box 26"/>
                <p:cNvSpPr txBox="1">
                  <a:spLocks noChangeArrowheads="1"/>
                </p:cNvSpPr>
                <p:nvPr/>
              </p:nvSpPr>
              <p:spPr bwMode="auto">
                <a:xfrm>
                  <a:off x="3762" y="12602"/>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宋体" charset="-122"/>
                      <a:ea typeface="宋体" charset="-122"/>
                    </a:rPr>
                    <a:t>20</a:t>
                  </a:r>
                </a:p>
              </p:txBody>
            </p:sp>
          </p:grpSp>
          <p:grpSp>
            <p:nvGrpSpPr>
              <p:cNvPr id="47" name="Group 27"/>
              <p:cNvGrpSpPr>
                <a:grpSpLocks/>
              </p:cNvGrpSpPr>
              <p:nvPr/>
            </p:nvGrpSpPr>
            <p:grpSpPr bwMode="auto">
              <a:xfrm>
                <a:off x="6381" y="3696"/>
                <a:ext cx="2241" cy="2583"/>
                <a:chOff x="1915" y="11493"/>
                <a:chExt cx="2241" cy="2583"/>
              </a:xfrm>
            </p:grpSpPr>
            <p:sp>
              <p:nvSpPr>
                <p:cNvPr id="48" name="Text Box 28"/>
                <p:cNvSpPr txBox="1">
                  <a:spLocks noChangeArrowheads="1"/>
                </p:cNvSpPr>
                <p:nvPr/>
              </p:nvSpPr>
              <p:spPr bwMode="auto">
                <a:xfrm>
                  <a:off x="2214" y="11736"/>
                  <a:ext cx="483"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宋体" charset="-122"/>
                      <a:ea typeface="宋体" charset="-122"/>
                    </a:rPr>
                    <a:t>78</a:t>
                  </a:r>
                </a:p>
              </p:txBody>
            </p:sp>
            <p:sp>
              <p:nvSpPr>
                <p:cNvPr id="49" name="Text Box 29"/>
                <p:cNvSpPr txBox="1">
                  <a:spLocks noChangeArrowheads="1"/>
                </p:cNvSpPr>
                <p:nvPr/>
              </p:nvSpPr>
              <p:spPr bwMode="auto">
                <a:xfrm>
                  <a:off x="3114" y="12516"/>
                  <a:ext cx="484"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宋体" charset="-122"/>
                      <a:ea typeface="宋体" charset="-122"/>
                    </a:rPr>
                    <a:t>52</a:t>
                  </a:r>
                </a:p>
              </p:txBody>
            </p:sp>
            <p:grpSp>
              <p:nvGrpSpPr>
                <p:cNvPr id="50" name="Group 30"/>
                <p:cNvGrpSpPr>
                  <a:grpSpLocks/>
                </p:cNvGrpSpPr>
                <p:nvPr/>
              </p:nvGrpSpPr>
              <p:grpSpPr bwMode="auto">
                <a:xfrm>
                  <a:off x="1915" y="11493"/>
                  <a:ext cx="2241" cy="2583"/>
                  <a:chOff x="3240" y="12828"/>
                  <a:chExt cx="2170" cy="2340"/>
                </a:xfrm>
              </p:grpSpPr>
              <p:grpSp>
                <p:nvGrpSpPr>
                  <p:cNvPr id="55" name="Group 31"/>
                  <p:cNvGrpSpPr>
                    <a:grpSpLocks/>
                  </p:cNvGrpSpPr>
                  <p:nvPr/>
                </p:nvGrpSpPr>
                <p:grpSpPr bwMode="auto">
                  <a:xfrm>
                    <a:off x="3240" y="12828"/>
                    <a:ext cx="2160" cy="1404"/>
                    <a:chOff x="3240" y="7056"/>
                    <a:chExt cx="2160" cy="1404"/>
                  </a:xfrm>
                </p:grpSpPr>
                <p:sp>
                  <p:nvSpPr>
                    <p:cNvPr id="62" name="Line 32"/>
                    <p:cNvSpPr>
                      <a:spLocks noChangeShapeType="1"/>
                    </p:cNvSpPr>
                    <p:nvPr/>
                  </p:nvSpPr>
                  <p:spPr bwMode="auto">
                    <a:xfrm>
                      <a:off x="3240" y="7524"/>
                      <a:ext cx="108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3" name="Line 33"/>
                    <p:cNvSpPr>
                      <a:spLocks noChangeShapeType="1"/>
                    </p:cNvSpPr>
                    <p:nvPr/>
                  </p:nvSpPr>
                  <p:spPr bwMode="auto">
                    <a:xfrm>
                      <a:off x="4320" y="7992"/>
                      <a:ext cx="72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4" name="Line 34"/>
                    <p:cNvSpPr>
                      <a:spLocks noChangeShapeType="1"/>
                    </p:cNvSpPr>
                    <p:nvPr/>
                  </p:nvSpPr>
                  <p:spPr bwMode="auto">
                    <a:xfrm>
                      <a:off x="5040" y="846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5" name="Line 35"/>
                    <p:cNvSpPr>
                      <a:spLocks noChangeShapeType="1"/>
                    </p:cNvSpPr>
                    <p:nvPr/>
                  </p:nvSpPr>
                  <p:spPr bwMode="auto">
                    <a:xfrm>
                      <a:off x="4320" y="7056"/>
                      <a:ext cx="0" cy="936"/>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 name="Line 36"/>
                    <p:cNvSpPr>
                      <a:spLocks noChangeShapeType="1"/>
                    </p:cNvSpPr>
                    <p:nvPr/>
                  </p:nvSpPr>
                  <p:spPr bwMode="auto">
                    <a:xfrm>
                      <a:off x="504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7" name="Line 37"/>
                    <p:cNvSpPr>
                      <a:spLocks noChangeShapeType="1"/>
                    </p:cNvSpPr>
                    <p:nvPr/>
                  </p:nvSpPr>
                  <p:spPr bwMode="auto">
                    <a:xfrm>
                      <a:off x="540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56" name="Line 38"/>
                  <p:cNvSpPr>
                    <a:spLocks noChangeShapeType="1"/>
                  </p:cNvSpPr>
                  <p:nvPr/>
                </p:nvSpPr>
                <p:spPr bwMode="auto">
                  <a:xfrm>
                    <a:off x="3597" y="13764"/>
                    <a:ext cx="51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7" name="Line 39"/>
                  <p:cNvSpPr>
                    <a:spLocks noChangeShapeType="1"/>
                  </p:cNvSpPr>
                  <p:nvPr/>
                </p:nvSpPr>
                <p:spPr bwMode="auto">
                  <a:xfrm>
                    <a:off x="3240" y="14700"/>
                    <a:ext cx="360"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8" name="Line 40"/>
                  <p:cNvSpPr>
                    <a:spLocks noChangeShapeType="1"/>
                  </p:cNvSpPr>
                  <p:nvPr/>
                </p:nvSpPr>
                <p:spPr bwMode="auto">
                  <a:xfrm>
                    <a:off x="3585" y="12828"/>
                    <a:ext cx="0" cy="1872"/>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9" name="Line 41"/>
                  <p:cNvSpPr>
                    <a:spLocks noChangeShapeType="1"/>
                  </p:cNvSpPr>
                  <p:nvPr/>
                </p:nvSpPr>
                <p:spPr bwMode="auto">
                  <a:xfrm>
                    <a:off x="4095"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0" name="Line 42"/>
                  <p:cNvSpPr>
                    <a:spLocks noChangeShapeType="1"/>
                  </p:cNvSpPr>
                  <p:nvPr/>
                </p:nvSpPr>
                <p:spPr bwMode="auto">
                  <a:xfrm>
                    <a:off x="5400"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 name="Line 43"/>
                  <p:cNvSpPr>
                    <a:spLocks noChangeShapeType="1"/>
                  </p:cNvSpPr>
                  <p:nvPr/>
                </p:nvSpPr>
                <p:spPr bwMode="auto">
                  <a:xfrm>
                    <a:off x="4095" y="15168"/>
                    <a:ext cx="1315" cy="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51" name="Text Box 44"/>
                <p:cNvSpPr txBox="1">
                  <a:spLocks noChangeArrowheads="1"/>
                </p:cNvSpPr>
                <p:nvPr/>
              </p:nvSpPr>
              <p:spPr bwMode="auto">
                <a:xfrm>
                  <a:off x="3171" y="12256"/>
                  <a:ext cx="483" cy="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en-US" altLang="zh-CN" sz="2200">
                      <a:solidFill>
                        <a:schemeClr val="accent2"/>
                      </a:solidFill>
                      <a:latin typeface="宋体" charset="-122"/>
                      <a:ea typeface="宋体" charset="-122"/>
                    </a:rPr>
                    <a:t>P1</a:t>
                  </a:r>
                </a:p>
              </p:txBody>
            </p:sp>
            <p:sp>
              <p:nvSpPr>
                <p:cNvPr id="52" name="Text Box 45"/>
                <p:cNvSpPr txBox="1">
                  <a:spLocks noChangeArrowheads="1"/>
                </p:cNvSpPr>
                <p:nvPr/>
              </p:nvSpPr>
              <p:spPr bwMode="auto">
                <a:xfrm>
                  <a:off x="2214" y="12256"/>
                  <a:ext cx="578" cy="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en-US" altLang="zh-CN" sz="2200">
                      <a:solidFill>
                        <a:srgbClr val="FF0000"/>
                      </a:solidFill>
                      <a:latin typeface="宋体" charset="-122"/>
                      <a:ea typeface="宋体" charset="-122"/>
                    </a:rPr>
                    <a:t>P2</a:t>
                  </a:r>
                </a:p>
              </p:txBody>
            </p:sp>
            <p:sp>
              <p:nvSpPr>
                <p:cNvPr id="53" name="Text Box 46"/>
                <p:cNvSpPr txBox="1">
                  <a:spLocks noChangeArrowheads="1"/>
                </p:cNvSpPr>
                <p:nvPr/>
              </p:nvSpPr>
              <p:spPr bwMode="auto">
                <a:xfrm>
                  <a:off x="2346" y="12492"/>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宋体" charset="-122"/>
                      <a:ea typeface="宋体" charset="-122"/>
                    </a:rPr>
                    <a:t>42</a:t>
                  </a:r>
                </a:p>
              </p:txBody>
            </p:sp>
            <p:sp>
              <p:nvSpPr>
                <p:cNvPr id="54" name="Text Box 47"/>
                <p:cNvSpPr txBox="1">
                  <a:spLocks noChangeArrowheads="1"/>
                </p:cNvSpPr>
                <p:nvPr/>
              </p:nvSpPr>
              <p:spPr bwMode="auto">
                <a:xfrm>
                  <a:off x="3762" y="1274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宋体" charset="-122"/>
                      <a:ea typeface="宋体" charset="-122"/>
                    </a:rPr>
                    <a:t>20</a:t>
                  </a:r>
                </a:p>
              </p:txBody>
            </p:sp>
          </p:grpSp>
        </p:grpSp>
        <p:grpSp>
          <p:nvGrpSpPr>
            <p:cNvPr id="6" name="Group 48"/>
            <p:cNvGrpSpPr>
              <a:grpSpLocks/>
            </p:cNvGrpSpPr>
            <p:nvPr/>
          </p:nvGrpSpPr>
          <p:grpSpPr bwMode="auto">
            <a:xfrm>
              <a:off x="224" y="3503"/>
              <a:ext cx="8710" cy="2998"/>
              <a:chOff x="224" y="11303"/>
              <a:chExt cx="8710" cy="2998"/>
            </a:xfrm>
          </p:grpSpPr>
          <p:grpSp>
            <p:nvGrpSpPr>
              <p:cNvPr id="7" name="Group 49"/>
              <p:cNvGrpSpPr>
                <a:grpSpLocks/>
              </p:cNvGrpSpPr>
              <p:nvPr/>
            </p:nvGrpSpPr>
            <p:grpSpPr bwMode="auto">
              <a:xfrm>
                <a:off x="224" y="11303"/>
                <a:ext cx="8710" cy="2998"/>
                <a:chOff x="224" y="11303"/>
                <a:chExt cx="8710" cy="2998"/>
              </a:xfrm>
            </p:grpSpPr>
            <p:sp>
              <p:nvSpPr>
                <p:cNvPr id="17" name="Text Box 50"/>
                <p:cNvSpPr txBox="1">
                  <a:spLocks noChangeArrowheads="1"/>
                </p:cNvSpPr>
                <p:nvPr/>
              </p:nvSpPr>
              <p:spPr bwMode="auto">
                <a:xfrm>
                  <a:off x="224" y="11823"/>
                  <a:ext cx="1450" cy="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隶书" charset="0"/>
                    </a:rPr>
                    <a:t>输入机</a:t>
                  </a:r>
                </a:p>
              </p:txBody>
            </p:sp>
            <p:sp>
              <p:nvSpPr>
                <p:cNvPr id="18" name="Text Box 51"/>
                <p:cNvSpPr txBox="1">
                  <a:spLocks noChangeArrowheads="1"/>
                </p:cNvSpPr>
                <p:nvPr/>
              </p:nvSpPr>
              <p:spPr bwMode="auto">
                <a:xfrm>
                  <a:off x="224" y="12360"/>
                  <a:ext cx="1450" cy="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隶书" charset="0"/>
                    </a:rPr>
                    <a:t>处理器</a:t>
                  </a:r>
                </a:p>
              </p:txBody>
            </p:sp>
            <p:sp>
              <p:nvSpPr>
                <p:cNvPr id="19" name="Text Box 52"/>
                <p:cNvSpPr txBox="1">
                  <a:spLocks noChangeArrowheads="1"/>
                </p:cNvSpPr>
                <p:nvPr/>
              </p:nvSpPr>
              <p:spPr bwMode="auto">
                <a:xfrm>
                  <a:off x="224" y="12828"/>
                  <a:ext cx="1450" cy="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隶书" charset="0"/>
                    </a:rPr>
                    <a:t>磁带机</a:t>
                  </a:r>
                  <a:r>
                    <a:rPr lang="zh-CN" altLang="en-US" sz="2200">
                      <a:solidFill>
                        <a:schemeClr val="accent2"/>
                      </a:solidFill>
                      <a:latin typeface="宋体" charset="-122"/>
                      <a:ea typeface="宋体" charset="-122"/>
                    </a:rPr>
                    <a:t>1</a:t>
                  </a:r>
                </a:p>
              </p:txBody>
            </p:sp>
            <p:sp>
              <p:nvSpPr>
                <p:cNvPr id="20" name="Text Box 53"/>
                <p:cNvSpPr txBox="1">
                  <a:spLocks noChangeArrowheads="1"/>
                </p:cNvSpPr>
                <p:nvPr/>
              </p:nvSpPr>
              <p:spPr bwMode="auto">
                <a:xfrm>
                  <a:off x="224" y="11303"/>
                  <a:ext cx="1450" cy="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隶书" charset="0"/>
                    </a:rPr>
                    <a:t>时  间</a:t>
                  </a:r>
                </a:p>
              </p:txBody>
            </p:sp>
            <p:sp>
              <p:nvSpPr>
                <p:cNvPr id="21" name="Text Box 54"/>
                <p:cNvSpPr txBox="1">
                  <a:spLocks noChangeArrowheads="1"/>
                </p:cNvSpPr>
                <p:nvPr/>
              </p:nvSpPr>
              <p:spPr bwMode="auto">
                <a:xfrm>
                  <a:off x="224" y="13452"/>
                  <a:ext cx="1450" cy="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隶书" charset="0"/>
                    </a:rPr>
                    <a:t>磁带机2</a:t>
                  </a:r>
                </a:p>
              </p:txBody>
            </p:sp>
            <p:sp>
              <p:nvSpPr>
                <p:cNvPr id="22" name="Text Box 55"/>
                <p:cNvSpPr txBox="1">
                  <a:spLocks noChangeArrowheads="1"/>
                </p:cNvSpPr>
                <p:nvPr/>
              </p:nvSpPr>
              <p:spPr bwMode="auto">
                <a:xfrm>
                  <a:off x="224" y="13920"/>
                  <a:ext cx="1450" cy="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隶书" charset="0"/>
                    </a:rPr>
                    <a:t>打印机</a:t>
                  </a:r>
                </a:p>
              </p:txBody>
            </p:sp>
            <p:grpSp>
              <p:nvGrpSpPr>
                <p:cNvPr id="23" name="Group 56"/>
                <p:cNvGrpSpPr>
                  <a:grpSpLocks/>
                </p:cNvGrpSpPr>
                <p:nvPr/>
              </p:nvGrpSpPr>
              <p:grpSpPr bwMode="auto">
                <a:xfrm>
                  <a:off x="1915" y="11493"/>
                  <a:ext cx="2241" cy="2583"/>
                  <a:chOff x="1915" y="11493"/>
                  <a:chExt cx="2241" cy="2583"/>
                </a:xfrm>
              </p:grpSpPr>
              <p:sp>
                <p:nvSpPr>
                  <p:cNvPr id="25" name="Text Box 57"/>
                  <p:cNvSpPr txBox="1">
                    <a:spLocks noChangeArrowheads="1"/>
                  </p:cNvSpPr>
                  <p:nvPr/>
                </p:nvSpPr>
                <p:spPr bwMode="auto">
                  <a:xfrm>
                    <a:off x="2214" y="11610"/>
                    <a:ext cx="483"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宋体" charset="-122"/>
                        <a:ea typeface="宋体" charset="-122"/>
                      </a:rPr>
                      <a:t>78</a:t>
                    </a:r>
                  </a:p>
                </p:txBody>
              </p:sp>
              <p:sp>
                <p:nvSpPr>
                  <p:cNvPr id="26" name="Text Box 58"/>
                  <p:cNvSpPr txBox="1">
                    <a:spLocks noChangeArrowheads="1"/>
                  </p:cNvSpPr>
                  <p:nvPr/>
                </p:nvSpPr>
                <p:spPr bwMode="auto">
                  <a:xfrm>
                    <a:off x="3114" y="12516"/>
                    <a:ext cx="484"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宋体" charset="-122"/>
                        <a:ea typeface="宋体" charset="-122"/>
                      </a:rPr>
                      <a:t>52</a:t>
                    </a:r>
                  </a:p>
                </p:txBody>
              </p:sp>
              <p:grpSp>
                <p:nvGrpSpPr>
                  <p:cNvPr id="27" name="Group 59"/>
                  <p:cNvGrpSpPr>
                    <a:grpSpLocks/>
                  </p:cNvGrpSpPr>
                  <p:nvPr/>
                </p:nvGrpSpPr>
                <p:grpSpPr bwMode="auto">
                  <a:xfrm>
                    <a:off x="1915" y="11493"/>
                    <a:ext cx="2241" cy="2583"/>
                    <a:chOff x="3240" y="12828"/>
                    <a:chExt cx="2170" cy="2340"/>
                  </a:xfrm>
                </p:grpSpPr>
                <p:grpSp>
                  <p:nvGrpSpPr>
                    <p:cNvPr id="32" name="Group 60"/>
                    <p:cNvGrpSpPr>
                      <a:grpSpLocks/>
                    </p:cNvGrpSpPr>
                    <p:nvPr/>
                  </p:nvGrpSpPr>
                  <p:grpSpPr bwMode="auto">
                    <a:xfrm>
                      <a:off x="3240" y="12828"/>
                      <a:ext cx="2160" cy="1404"/>
                      <a:chOff x="3240" y="7056"/>
                      <a:chExt cx="2160" cy="1404"/>
                    </a:xfrm>
                  </p:grpSpPr>
                  <p:sp>
                    <p:nvSpPr>
                      <p:cNvPr id="39" name="Line 61"/>
                      <p:cNvSpPr>
                        <a:spLocks noChangeShapeType="1"/>
                      </p:cNvSpPr>
                      <p:nvPr/>
                    </p:nvSpPr>
                    <p:spPr bwMode="auto">
                      <a:xfrm>
                        <a:off x="3240" y="7524"/>
                        <a:ext cx="1080" cy="0"/>
                      </a:xfrm>
                      <a:prstGeom prst="line">
                        <a:avLst/>
                      </a:prstGeom>
                      <a:noFill/>
                      <a:ln w="571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 name="Line 62"/>
                      <p:cNvSpPr>
                        <a:spLocks noChangeShapeType="1"/>
                      </p:cNvSpPr>
                      <p:nvPr/>
                    </p:nvSpPr>
                    <p:spPr bwMode="auto">
                      <a:xfrm>
                        <a:off x="4320" y="7992"/>
                        <a:ext cx="720" cy="0"/>
                      </a:xfrm>
                      <a:prstGeom prst="line">
                        <a:avLst/>
                      </a:prstGeom>
                      <a:noFill/>
                      <a:ln w="571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 name="Line 63"/>
                      <p:cNvSpPr>
                        <a:spLocks noChangeShapeType="1"/>
                      </p:cNvSpPr>
                      <p:nvPr/>
                    </p:nvSpPr>
                    <p:spPr bwMode="auto">
                      <a:xfrm>
                        <a:off x="5040" y="8460"/>
                        <a:ext cx="360" cy="0"/>
                      </a:xfrm>
                      <a:prstGeom prst="line">
                        <a:avLst/>
                      </a:prstGeom>
                      <a:noFill/>
                      <a:ln w="571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2" name="Line 64"/>
                      <p:cNvSpPr>
                        <a:spLocks noChangeShapeType="1"/>
                      </p:cNvSpPr>
                      <p:nvPr/>
                    </p:nvSpPr>
                    <p:spPr bwMode="auto">
                      <a:xfrm>
                        <a:off x="4320" y="7056"/>
                        <a:ext cx="0" cy="936"/>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3" name="Line 65"/>
                      <p:cNvSpPr>
                        <a:spLocks noChangeShapeType="1"/>
                      </p:cNvSpPr>
                      <p:nvPr/>
                    </p:nvSpPr>
                    <p:spPr bwMode="auto">
                      <a:xfrm>
                        <a:off x="504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4" name="Line 66"/>
                      <p:cNvSpPr>
                        <a:spLocks noChangeShapeType="1"/>
                      </p:cNvSpPr>
                      <p:nvPr/>
                    </p:nvSpPr>
                    <p:spPr bwMode="auto">
                      <a:xfrm>
                        <a:off x="5400" y="7056"/>
                        <a:ext cx="0" cy="1404"/>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5" name="Line 63"/>
                      <p:cNvSpPr>
                        <a:spLocks noChangeShapeType="1"/>
                      </p:cNvSpPr>
                      <p:nvPr/>
                    </p:nvSpPr>
                    <p:spPr bwMode="auto">
                      <a:xfrm>
                        <a:off x="5036" y="8341"/>
                        <a:ext cx="360" cy="0"/>
                      </a:xfrm>
                      <a:prstGeom prst="line">
                        <a:avLst/>
                      </a:prstGeom>
                      <a:noFill/>
                      <a:ln w="57150">
                        <a:solidFill>
                          <a:srgbClr val="0070C0"/>
                        </a:solidFill>
                        <a:prstDash val="sysDash"/>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33" name="Line 67"/>
                    <p:cNvSpPr>
                      <a:spLocks noChangeShapeType="1"/>
                    </p:cNvSpPr>
                    <p:nvPr/>
                  </p:nvSpPr>
                  <p:spPr bwMode="auto">
                    <a:xfrm>
                      <a:off x="3597" y="13766"/>
                      <a:ext cx="510" cy="0"/>
                    </a:xfrm>
                    <a:prstGeom prst="line">
                      <a:avLst/>
                    </a:prstGeom>
                    <a:noFill/>
                    <a:ln w="57150">
                      <a:solidFill>
                        <a:schemeClr val="accent1">
                          <a:lumMod val="60000"/>
                          <a:lumOff val="40000"/>
                        </a:schemeClr>
                      </a:solidFill>
                      <a:round/>
                      <a:headEnd/>
                      <a:tailEnd/>
                    </a:ln>
                    <a:extLst>
                      <a:ext uri="{909E8E84-426E-40DD-AFC4-6F175D3DCCD1}">
                        <a14:hiddenFill xmlns:a14="http://schemas.microsoft.com/office/drawing/2010/main">
                          <a:noFill/>
                        </a14:hiddenFill>
                      </a:ext>
                    </a:extLst>
                  </p:spPr>
                  <p:txBody>
                    <a:bodyPr/>
                    <a:lstStyle/>
                    <a:p>
                      <a:pPr algn="ctr" eaLnBrk="1" hangingPunct="1">
                        <a:defRPr/>
                      </a:pPr>
                      <a:endParaRPr lang="en-US"/>
                    </a:p>
                  </p:txBody>
                </p:sp>
                <p:sp>
                  <p:nvSpPr>
                    <p:cNvPr id="34" name="Line 68"/>
                    <p:cNvSpPr>
                      <a:spLocks noChangeShapeType="1"/>
                    </p:cNvSpPr>
                    <p:nvPr/>
                  </p:nvSpPr>
                  <p:spPr bwMode="auto">
                    <a:xfrm>
                      <a:off x="3240" y="14737"/>
                      <a:ext cx="360" cy="0"/>
                    </a:xfrm>
                    <a:prstGeom prst="line">
                      <a:avLst/>
                    </a:prstGeom>
                    <a:noFill/>
                    <a:ln w="57150">
                      <a:solidFill>
                        <a:schemeClr val="accent1">
                          <a:lumMod val="60000"/>
                          <a:lumOff val="40000"/>
                        </a:schemeClr>
                      </a:solidFill>
                      <a:round/>
                      <a:headEnd/>
                      <a:tailEnd/>
                    </a:ln>
                    <a:extLst>
                      <a:ext uri="{909E8E84-426E-40DD-AFC4-6F175D3DCCD1}">
                        <a14:hiddenFill xmlns:a14="http://schemas.microsoft.com/office/drawing/2010/main">
                          <a:noFill/>
                        </a14:hiddenFill>
                      </a:ext>
                    </a:extLst>
                  </p:spPr>
                  <p:txBody>
                    <a:bodyPr/>
                    <a:lstStyle/>
                    <a:p>
                      <a:pPr algn="ctr" eaLnBrk="1" hangingPunct="1">
                        <a:defRPr/>
                      </a:pPr>
                      <a:endParaRPr lang="en-US"/>
                    </a:p>
                  </p:txBody>
                </p:sp>
                <p:sp>
                  <p:nvSpPr>
                    <p:cNvPr id="35" name="Line 69"/>
                    <p:cNvSpPr>
                      <a:spLocks noChangeShapeType="1"/>
                    </p:cNvSpPr>
                    <p:nvPr/>
                  </p:nvSpPr>
                  <p:spPr bwMode="auto">
                    <a:xfrm>
                      <a:off x="3585" y="12828"/>
                      <a:ext cx="0" cy="1872"/>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 name="Line 70"/>
                    <p:cNvSpPr>
                      <a:spLocks noChangeShapeType="1"/>
                    </p:cNvSpPr>
                    <p:nvPr/>
                  </p:nvSpPr>
                  <p:spPr bwMode="auto">
                    <a:xfrm>
                      <a:off x="4095"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7" name="Line 71"/>
                    <p:cNvSpPr>
                      <a:spLocks noChangeShapeType="1"/>
                    </p:cNvSpPr>
                    <p:nvPr/>
                  </p:nvSpPr>
                  <p:spPr bwMode="auto">
                    <a:xfrm>
                      <a:off x="5400" y="12828"/>
                      <a:ext cx="0" cy="234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 name="Line 72"/>
                    <p:cNvSpPr>
                      <a:spLocks noChangeShapeType="1"/>
                    </p:cNvSpPr>
                    <p:nvPr/>
                  </p:nvSpPr>
                  <p:spPr bwMode="auto">
                    <a:xfrm>
                      <a:off x="4095" y="15168"/>
                      <a:ext cx="1315" cy="0"/>
                    </a:xfrm>
                    <a:prstGeom prst="line">
                      <a:avLst/>
                    </a:prstGeom>
                    <a:noFill/>
                    <a:ln w="57150">
                      <a:solidFill>
                        <a:schemeClr val="accent1">
                          <a:lumMod val="60000"/>
                          <a:lumOff val="40000"/>
                        </a:schemeClr>
                      </a:solidFill>
                      <a:round/>
                      <a:headEnd/>
                      <a:tailEnd/>
                    </a:ln>
                    <a:extLst>
                      <a:ext uri="{909E8E84-426E-40DD-AFC4-6F175D3DCCD1}">
                        <a14:hiddenFill xmlns:a14="http://schemas.microsoft.com/office/drawing/2010/main">
                          <a:noFill/>
                        </a14:hiddenFill>
                      </a:ext>
                    </a:extLst>
                  </p:spPr>
                  <p:txBody>
                    <a:bodyPr/>
                    <a:lstStyle/>
                    <a:p>
                      <a:pPr algn="ctr" eaLnBrk="1" hangingPunct="1">
                        <a:defRPr/>
                      </a:pPr>
                      <a:endParaRPr lang="en-US"/>
                    </a:p>
                  </p:txBody>
                </p:sp>
              </p:grpSp>
              <p:sp>
                <p:nvSpPr>
                  <p:cNvPr id="28" name="Text Box 73"/>
                  <p:cNvSpPr txBox="1">
                    <a:spLocks noChangeArrowheads="1"/>
                  </p:cNvSpPr>
                  <p:nvPr/>
                </p:nvSpPr>
                <p:spPr bwMode="auto">
                  <a:xfrm>
                    <a:off x="3171" y="12146"/>
                    <a:ext cx="483" cy="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en-US" altLang="zh-CN" sz="2200">
                        <a:solidFill>
                          <a:schemeClr val="accent2"/>
                        </a:solidFill>
                        <a:latin typeface="宋体" charset="-122"/>
                        <a:ea typeface="宋体" charset="-122"/>
                      </a:rPr>
                      <a:t>P1</a:t>
                    </a:r>
                  </a:p>
                </p:txBody>
              </p:sp>
              <p:sp>
                <p:nvSpPr>
                  <p:cNvPr id="29" name="Text Box 74"/>
                  <p:cNvSpPr txBox="1">
                    <a:spLocks noChangeArrowheads="1"/>
                  </p:cNvSpPr>
                  <p:nvPr/>
                </p:nvSpPr>
                <p:spPr bwMode="auto">
                  <a:xfrm>
                    <a:off x="2214" y="12146"/>
                    <a:ext cx="578" cy="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en-US" altLang="zh-CN" sz="2200">
                        <a:solidFill>
                          <a:srgbClr val="FF0000"/>
                        </a:solidFill>
                        <a:latin typeface="宋体" charset="-122"/>
                        <a:ea typeface="宋体" charset="-122"/>
                      </a:rPr>
                      <a:t>P2</a:t>
                    </a:r>
                  </a:p>
                </p:txBody>
              </p:sp>
              <p:sp>
                <p:nvSpPr>
                  <p:cNvPr id="30" name="Text Box 75"/>
                  <p:cNvSpPr txBox="1">
                    <a:spLocks noChangeArrowheads="1"/>
                  </p:cNvSpPr>
                  <p:nvPr/>
                </p:nvSpPr>
                <p:spPr bwMode="auto">
                  <a:xfrm>
                    <a:off x="2346" y="12529"/>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宋体" charset="-122"/>
                        <a:ea typeface="宋体" charset="-122"/>
                      </a:rPr>
                      <a:t>42</a:t>
                    </a:r>
                  </a:p>
                </p:txBody>
              </p:sp>
              <p:sp>
                <p:nvSpPr>
                  <p:cNvPr id="31" name="Text Box 76"/>
                  <p:cNvSpPr txBox="1">
                    <a:spLocks noChangeArrowheads="1"/>
                  </p:cNvSpPr>
                  <p:nvPr/>
                </p:nvSpPr>
                <p:spPr bwMode="auto">
                  <a:xfrm>
                    <a:off x="3762" y="12452"/>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chemeClr val="accent2"/>
                        </a:solidFill>
                        <a:latin typeface="宋体" charset="-122"/>
                        <a:ea typeface="宋体" charset="-122"/>
                      </a:rPr>
                      <a:t>20</a:t>
                    </a:r>
                  </a:p>
                </p:txBody>
              </p:sp>
            </p:grpSp>
            <p:sp>
              <p:nvSpPr>
                <p:cNvPr id="24" name="Line 77"/>
                <p:cNvSpPr>
                  <a:spLocks noChangeShapeType="1"/>
                </p:cNvSpPr>
                <p:nvPr/>
              </p:nvSpPr>
              <p:spPr bwMode="auto">
                <a:xfrm>
                  <a:off x="1914" y="11472"/>
                  <a:ext cx="7020" cy="0"/>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8" name="Group 78"/>
              <p:cNvGrpSpPr>
                <a:grpSpLocks/>
              </p:cNvGrpSpPr>
              <p:nvPr/>
            </p:nvGrpSpPr>
            <p:grpSpPr bwMode="auto">
              <a:xfrm>
                <a:off x="1854" y="13141"/>
                <a:ext cx="1800" cy="842"/>
                <a:chOff x="1854" y="13141"/>
                <a:chExt cx="1800" cy="842"/>
              </a:xfrm>
            </p:grpSpPr>
            <p:sp>
              <p:nvSpPr>
                <p:cNvPr id="15" name="Text Box 79"/>
                <p:cNvSpPr txBox="1">
                  <a:spLocks noChangeArrowheads="1"/>
                </p:cNvSpPr>
                <p:nvPr/>
              </p:nvSpPr>
              <p:spPr bwMode="auto">
                <a:xfrm>
                  <a:off x="1854" y="13141"/>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宋体" charset="-122"/>
                      <a:ea typeface="宋体" charset="-122"/>
                    </a:rPr>
                    <a:t>20</a:t>
                  </a:r>
                </a:p>
              </p:txBody>
            </p:sp>
            <p:sp>
              <p:nvSpPr>
                <p:cNvPr id="16" name="Text Box 80"/>
                <p:cNvSpPr txBox="1">
                  <a:spLocks noChangeArrowheads="1"/>
                </p:cNvSpPr>
                <p:nvPr/>
              </p:nvSpPr>
              <p:spPr bwMode="auto">
                <a:xfrm>
                  <a:off x="3294" y="13671"/>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宋体" charset="-122"/>
                      <a:ea typeface="宋体" charset="-122"/>
                    </a:rPr>
                    <a:t>88</a:t>
                  </a:r>
                </a:p>
              </p:txBody>
            </p:sp>
          </p:grpSp>
          <p:grpSp>
            <p:nvGrpSpPr>
              <p:cNvPr id="9" name="Group 81"/>
              <p:cNvGrpSpPr>
                <a:grpSpLocks/>
              </p:cNvGrpSpPr>
              <p:nvPr/>
            </p:nvGrpSpPr>
            <p:grpSpPr bwMode="auto">
              <a:xfrm>
                <a:off x="4122" y="13296"/>
                <a:ext cx="1800" cy="780"/>
                <a:chOff x="1854" y="13296"/>
                <a:chExt cx="1800" cy="780"/>
              </a:xfrm>
            </p:grpSpPr>
            <p:sp>
              <p:nvSpPr>
                <p:cNvPr id="13" name="Text Box 82"/>
                <p:cNvSpPr txBox="1">
                  <a:spLocks noChangeArrowheads="1"/>
                </p:cNvSpPr>
                <p:nvPr/>
              </p:nvSpPr>
              <p:spPr bwMode="auto">
                <a:xfrm>
                  <a:off x="1854" y="13296"/>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宋体" charset="-122"/>
                      <a:ea typeface="宋体" charset="-122"/>
                    </a:rPr>
                    <a:t>20</a:t>
                  </a:r>
                </a:p>
              </p:txBody>
            </p:sp>
            <p:sp>
              <p:nvSpPr>
                <p:cNvPr id="14" name="Text Box 83"/>
                <p:cNvSpPr txBox="1">
                  <a:spLocks noChangeArrowheads="1"/>
                </p:cNvSpPr>
                <p:nvPr/>
              </p:nvSpPr>
              <p:spPr bwMode="auto">
                <a:xfrm>
                  <a:off x="3294" y="1376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宋体" charset="-122"/>
                      <a:ea typeface="宋体" charset="-122"/>
                    </a:rPr>
                    <a:t>88</a:t>
                  </a:r>
                </a:p>
              </p:txBody>
            </p:sp>
          </p:grpSp>
          <p:grpSp>
            <p:nvGrpSpPr>
              <p:cNvPr id="10" name="Group 84"/>
              <p:cNvGrpSpPr>
                <a:grpSpLocks/>
              </p:cNvGrpSpPr>
              <p:nvPr/>
            </p:nvGrpSpPr>
            <p:grpSpPr bwMode="auto">
              <a:xfrm>
                <a:off x="6354" y="13296"/>
                <a:ext cx="1800" cy="780"/>
                <a:chOff x="1854" y="13296"/>
                <a:chExt cx="1800" cy="780"/>
              </a:xfrm>
            </p:grpSpPr>
            <p:sp>
              <p:nvSpPr>
                <p:cNvPr id="11" name="Text Box 85"/>
                <p:cNvSpPr txBox="1">
                  <a:spLocks noChangeArrowheads="1"/>
                </p:cNvSpPr>
                <p:nvPr/>
              </p:nvSpPr>
              <p:spPr bwMode="auto">
                <a:xfrm>
                  <a:off x="1854" y="13296"/>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宋体" charset="-122"/>
                      <a:ea typeface="宋体" charset="-122"/>
                    </a:rPr>
                    <a:t>20</a:t>
                  </a:r>
                </a:p>
              </p:txBody>
            </p:sp>
            <p:sp>
              <p:nvSpPr>
                <p:cNvPr id="12" name="Text Box 86"/>
                <p:cNvSpPr txBox="1">
                  <a:spLocks noChangeArrowheads="1"/>
                </p:cNvSpPr>
                <p:nvPr/>
              </p:nvSpPr>
              <p:spPr bwMode="auto">
                <a:xfrm>
                  <a:off x="3294" y="13764"/>
                  <a:ext cx="360" cy="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ts val="575"/>
                    </a:spcBef>
                    <a:buClr>
                      <a:schemeClr val="accent1"/>
                    </a:buClr>
                    <a:buSzPct val="85000"/>
                    <a:buFont typeface="Wingdings 2" charset="2"/>
                    <a:buChar char=""/>
                    <a:defRPr sz="2600">
                      <a:solidFill>
                        <a:schemeClr val="tx1"/>
                      </a:solidFill>
                      <a:latin typeface="Perpetua" charset="0"/>
                    </a:defRPr>
                  </a:lvl1pPr>
                  <a:lvl2pPr marL="742950" indent="-285750">
                    <a:spcBef>
                      <a:spcPts val="375"/>
                    </a:spcBef>
                    <a:buClr>
                      <a:schemeClr val="accent2"/>
                    </a:buClr>
                    <a:buSzPct val="85000"/>
                    <a:buFont typeface="Wingdings 2" charset="2"/>
                    <a:buChar char=""/>
                    <a:defRPr sz="2400">
                      <a:solidFill>
                        <a:schemeClr val="tx1"/>
                      </a:solidFill>
                      <a:latin typeface="Perpetua" charset="0"/>
                    </a:defRPr>
                  </a:lvl2pPr>
                  <a:lvl3pPr marL="1143000" indent="-228600">
                    <a:spcBef>
                      <a:spcPts val="375"/>
                    </a:spcBef>
                    <a:buClr>
                      <a:srgbClr val="E6B1AB"/>
                    </a:buClr>
                    <a:buSzPct val="85000"/>
                    <a:buFont typeface="Wingdings 2" charset="2"/>
                    <a:buChar char=""/>
                    <a:defRPr sz="2000">
                      <a:solidFill>
                        <a:schemeClr val="tx1"/>
                      </a:solidFill>
                      <a:latin typeface="Perpetua" charset="0"/>
                    </a:defRPr>
                  </a:lvl3pPr>
                  <a:lvl4pPr marL="1600200" indent="-228600">
                    <a:spcBef>
                      <a:spcPts val="375"/>
                    </a:spcBef>
                    <a:buClr>
                      <a:srgbClr val="A28E6A"/>
                    </a:buClr>
                    <a:buSzPct val="80000"/>
                    <a:buFont typeface="Wingdings 2" charset="2"/>
                    <a:buChar char=""/>
                    <a:defRPr sz="2000">
                      <a:solidFill>
                        <a:schemeClr val="tx1"/>
                      </a:solidFill>
                      <a:latin typeface="Perpetua" charset="0"/>
                    </a:defRPr>
                  </a:lvl4pPr>
                  <a:lvl5pPr marL="2057400" indent="-228600">
                    <a:spcBef>
                      <a:spcPts val="375"/>
                    </a:spcBef>
                    <a:buClr>
                      <a:srgbClr val="A28E6A"/>
                    </a:buClr>
                    <a:buChar char="o"/>
                    <a:defRPr sz="2000">
                      <a:solidFill>
                        <a:schemeClr val="tx1"/>
                      </a:solidFill>
                      <a:latin typeface="Perpetua" charset="0"/>
                    </a:defRPr>
                  </a:lvl5pPr>
                  <a:lvl6pPr marL="2514600" indent="-228600" eaLnBrk="0" fontAlgn="base" hangingPunct="0">
                    <a:spcBef>
                      <a:spcPts val="375"/>
                    </a:spcBef>
                    <a:spcAft>
                      <a:spcPct val="0"/>
                    </a:spcAft>
                    <a:buClr>
                      <a:srgbClr val="A28E6A"/>
                    </a:buClr>
                    <a:buChar char="o"/>
                    <a:defRPr sz="2000">
                      <a:solidFill>
                        <a:schemeClr val="tx1"/>
                      </a:solidFill>
                      <a:latin typeface="Perpetua" charset="0"/>
                    </a:defRPr>
                  </a:lvl6pPr>
                  <a:lvl7pPr marL="2971800" indent="-228600" eaLnBrk="0" fontAlgn="base" hangingPunct="0">
                    <a:spcBef>
                      <a:spcPts val="375"/>
                    </a:spcBef>
                    <a:spcAft>
                      <a:spcPct val="0"/>
                    </a:spcAft>
                    <a:buClr>
                      <a:srgbClr val="A28E6A"/>
                    </a:buClr>
                    <a:buChar char="o"/>
                    <a:defRPr sz="2000">
                      <a:solidFill>
                        <a:schemeClr val="tx1"/>
                      </a:solidFill>
                      <a:latin typeface="Perpetua" charset="0"/>
                    </a:defRPr>
                  </a:lvl7pPr>
                  <a:lvl8pPr marL="3429000" indent="-228600" eaLnBrk="0" fontAlgn="base" hangingPunct="0">
                    <a:spcBef>
                      <a:spcPts val="375"/>
                    </a:spcBef>
                    <a:spcAft>
                      <a:spcPct val="0"/>
                    </a:spcAft>
                    <a:buClr>
                      <a:srgbClr val="A28E6A"/>
                    </a:buClr>
                    <a:buChar char="o"/>
                    <a:defRPr sz="2000">
                      <a:solidFill>
                        <a:schemeClr val="tx1"/>
                      </a:solidFill>
                      <a:latin typeface="Perpetua" charset="0"/>
                    </a:defRPr>
                  </a:lvl8pPr>
                  <a:lvl9pPr marL="3886200" indent="-228600" eaLnBrk="0" fontAlgn="base" hangingPunct="0">
                    <a:spcBef>
                      <a:spcPts val="375"/>
                    </a:spcBef>
                    <a:spcAft>
                      <a:spcPct val="0"/>
                    </a:spcAft>
                    <a:buClr>
                      <a:srgbClr val="A28E6A"/>
                    </a:buClr>
                    <a:buChar char="o"/>
                    <a:defRPr sz="2000">
                      <a:solidFill>
                        <a:schemeClr val="tx1"/>
                      </a:solidFill>
                      <a:latin typeface="Perpetua" charset="0"/>
                    </a:defRPr>
                  </a:lvl9pPr>
                </a:lstStyle>
                <a:p>
                  <a:pPr algn="ctr">
                    <a:spcBef>
                      <a:spcPct val="0"/>
                    </a:spcBef>
                    <a:buClrTx/>
                    <a:buSzTx/>
                    <a:buFontTx/>
                    <a:buNone/>
                  </a:pPr>
                  <a:r>
                    <a:rPr lang="zh-CN" altLang="en-US" sz="2200">
                      <a:solidFill>
                        <a:srgbClr val="FF0000"/>
                      </a:solidFill>
                      <a:latin typeface="宋体" charset="-122"/>
                      <a:ea typeface="宋体" charset="-122"/>
                    </a:rPr>
                    <a:t>88</a:t>
                  </a:r>
                </a:p>
              </p:txBody>
            </p:sp>
          </p:grpSp>
        </p:grpSp>
      </p:grpSp>
      <p:sp>
        <p:nvSpPr>
          <p:cNvPr id="88" name="Rectangle 87"/>
          <p:cNvSpPr/>
          <p:nvPr/>
        </p:nvSpPr>
        <p:spPr>
          <a:xfrm>
            <a:off x="2146300" y="4254500"/>
            <a:ext cx="558800" cy="1651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Rectangle 88"/>
          <p:cNvSpPr/>
          <p:nvPr/>
        </p:nvSpPr>
        <p:spPr>
          <a:xfrm>
            <a:off x="2882900" y="4267200"/>
            <a:ext cx="723900" cy="1397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Rectangle 89"/>
          <p:cNvSpPr/>
          <p:nvPr/>
        </p:nvSpPr>
        <p:spPr>
          <a:xfrm>
            <a:off x="5016500" y="4260850"/>
            <a:ext cx="762000" cy="1524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Rectangle 90"/>
          <p:cNvSpPr/>
          <p:nvPr/>
        </p:nvSpPr>
        <p:spPr>
          <a:xfrm>
            <a:off x="7150100" y="4260850"/>
            <a:ext cx="762000" cy="1524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Rectangle 91"/>
          <p:cNvSpPr/>
          <p:nvPr/>
        </p:nvSpPr>
        <p:spPr>
          <a:xfrm>
            <a:off x="4279900" y="4254500"/>
            <a:ext cx="558800" cy="1651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Rectangle 92"/>
          <p:cNvSpPr/>
          <p:nvPr/>
        </p:nvSpPr>
        <p:spPr>
          <a:xfrm>
            <a:off x="6426200" y="4254500"/>
            <a:ext cx="558800" cy="1651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Rectangle 93"/>
          <p:cNvSpPr/>
          <p:nvPr/>
        </p:nvSpPr>
        <p:spPr>
          <a:xfrm>
            <a:off x="901700" y="6105335"/>
            <a:ext cx="7552067" cy="424732"/>
          </a:xfrm>
          <a:prstGeom prst="rect">
            <a:avLst/>
          </a:prstGeom>
        </p:spPr>
        <p:txBody>
          <a:bodyPr wrap="none">
            <a:spAutoFit/>
          </a:bodyPr>
          <a:lstStyle/>
          <a:p>
            <a:pPr>
              <a:lnSpc>
                <a:spcPct val="90000"/>
              </a:lnSpc>
              <a:spcBef>
                <a:spcPct val="0"/>
              </a:spcBef>
              <a:spcAft>
                <a:spcPct val="35000"/>
              </a:spcAft>
              <a:buClr>
                <a:schemeClr val="folHlink"/>
              </a:buClr>
              <a:buSzPct val="60000"/>
            </a:pPr>
            <a:r>
              <a:rPr kumimoji="1" lang="zh-CN" altLang="en-US" sz="2400">
                <a:latin typeface="Microsoft YaHei" charset="-122"/>
                <a:ea typeface="Microsoft YaHei" charset="-122"/>
                <a:cs typeface="Microsoft YaHei" charset="-122"/>
              </a:rPr>
              <a:t>处理机利用率为：（52+42）/（78+52+20）≈ </a:t>
            </a:r>
            <a:r>
              <a:rPr kumimoji="1" lang="zh-CN" altLang="en-US" sz="2400">
                <a:solidFill>
                  <a:srgbClr val="FF0000"/>
                </a:solidFill>
                <a:latin typeface="Microsoft YaHei" charset="-122"/>
                <a:ea typeface="Microsoft YaHei" charset="-122"/>
                <a:cs typeface="Microsoft YaHei" charset="-122"/>
              </a:rPr>
              <a:t>63% </a:t>
            </a:r>
          </a:p>
        </p:txBody>
      </p:sp>
    </p:spTree>
    <p:extLst>
      <p:ext uri="{BB962C8B-B14F-4D97-AF65-F5344CB8AC3E}">
        <p14:creationId xmlns:p14="http://schemas.microsoft.com/office/powerpoint/2010/main" val="1367230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回顾</a:t>
            </a:r>
          </a:p>
        </p:txBody>
      </p:sp>
      <p:sp>
        <p:nvSpPr>
          <p:cNvPr id="3" name="内容占位符 2"/>
          <p:cNvSpPr>
            <a:spLocks noGrp="1"/>
          </p:cNvSpPr>
          <p:nvPr>
            <p:ph idx="1"/>
          </p:nvPr>
        </p:nvSpPr>
        <p:spPr/>
        <p:txBody>
          <a:bodyPr/>
          <a:lstStyle/>
          <a:p>
            <a:r>
              <a:rPr kumimoji="1" lang="zh-CN" altLang="en-US" dirty="0"/>
              <a:t>操作系统的</a:t>
            </a:r>
            <a:r>
              <a:rPr kumimoji="1" lang="zh-CN" altLang="en-US"/>
              <a:t>基础</a:t>
            </a:r>
            <a:r>
              <a:rPr kumimoji="1" lang="zh-CN" altLang="en-US" smtClean="0"/>
              <a:t>抽象包括哪三种？</a:t>
            </a:r>
            <a:endParaRPr kumimoji="1" lang="en-US" altLang="zh-CN" dirty="0" smtClean="0"/>
          </a:p>
          <a:p>
            <a:r>
              <a:rPr kumimoji="1" lang="zh-CN" altLang="en-US" dirty="0"/>
              <a:t>操作系统</a:t>
            </a:r>
            <a:r>
              <a:rPr kumimoji="1" lang="zh-CN" altLang="en-US" dirty="0" smtClean="0"/>
              <a:t>的其它抽象？举例</a:t>
            </a:r>
            <a:endParaRPr kumimoji="1" lang="en-US" altLang="zh-CN" dirty="0" smtClean="0"/>
          </a:p>
          <a:p>
            <a:r>
              <a:rPr kumimoji="1" lang="zh-CN" altLang="en-US" dirty="0"/>
              <a:t>操作系统</a:t>
            </a:r>
            <a:r>
              <a:rPr kumimoji="1" lang="zh-CN" altLang="en-US" dirty="0" smtClean="0"/>
              <a:t>定义？</a:t>
            </a:r>
            <a:endParaRPr kumimoji="1" lang="en-US" altLang="zh-CN" dirty="0" smtClean="0"/>
          </a:p>
          <a:p>
            <a:r>
              <a:rPr kumimoji="1" lang="zh-CN" altLang="en-US" dirty="0" smtClean="0"/>
              <a:t>四种</a:t>
            </a:r>
            <a:r>
              <a:rPr kumimoji="1" lang="zh-CN" altLang="en-US" dirty="0"/>
              <a:t>常用观点来看待操作系统的</a:t>
            </a:r>
            <a:r>
              <a:rPr kumimoji="1" lang="zh-CN" altLang="en-US" dirty="0" smtClean="0"/>
              <a:t>作用？</a:t>
            </a:r>
            <a:endParaRPr kumimoji="1" lang="en-US" altLang="zh-CN" dirty="0" smtClean="0"/>
          </a:p>
          <a:p>
            <a:r>
              <a:rPr kumimoji="1" lang="zh-CN" altLang="en-US" dirty="0" smtClean="0"/>
              <a:t>操作系统的</a:t>
            </a:r>
            <a:r>
              <a:rPr kumimoji="1" lang="zh-CN" altLang="en-US" dirty="0"/>
              <a:t>五</a:t>
            </a:r>
            <a:r>
              <a:rPr kumimoji="1" lang="zh-CN" altLang="en-US" dirty="0" smtClean="0"/>
              <a:t>大功能？</a:t>
            </a:r>
            <a:endParaRPr kumimoji="1" lang="en-US" altLang="zh-CN" dirty="0" smtClean="0"/>
          </a:p>
          <a:p>
            <a:r>
              <a:rPr kumimoji="1" lang="zh-CN" altLang="en-US" dirty="0"/>
              <a:t>操作系统</a:t>
            </a:r>
            <a:r>
              <a:rPr kumimoji="1" lang="zh-CN" altLang="en-US" dirty="0" smtClean="0"/>
              <a:t>的三大特性？</a:t>
            </a:r>
            <a:endParaRPr kumimoji="1" lang="en-US" altLang="zh-CN" dirty="0" smtClean="0"/>
          </a:p>
          <a:p>
            <a:r>
              <a:rPr kumimoji="1" lang="zh-CN" altLang="en-US" dirty="0" smtClean="0"/>
              <a:t>什么是并发性？和并行性的区别？</a:t>
            </a:r>
            <a:endParaRPr kumimoji="1" lang="en-US" altLang="zh-CN" dirty="0" smtClean="0"/>
          </a:p>
          <a:p>
            <a:r>
              <a:rPr kumimoji="1" lang="zh-CN" altLang="en-US" dirty="0" smtClean="0"/>
              <a:t>什么是共享性？</a:t>
            </a:r>
            <a:endParaRPr kumimoji="1" lang="en-US" altLang="zh-CN" dirty="0" smtClean="0"/>
          </a:p>
          <a:p>
            <a:r>
              <a:rPr kumimoji="1" lang="zh-CN" altLang="en-US" dirty="0" smtClean="0"/>
              <a:t>什么是异步性？</a:t>
            </a:r>
            <a:endParaRPr lang="zh-CN" altLang="en-US" dirty="0"/>
          </a:p>
        </p:txBody>
      </p:sp>
    </p:spTree>
    <p:extLst>
      <p:ext uri="{BB962C8B-B14F-4D97-AF65-F5344CB8AC3E}">
        <p14:creationId xmlns:p14="http://schemas.microsoft.com/office/powerpoint/2010/main" val="35369940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a:xfrm>
            <a:off x="628650" y="1825625"/>
            <a:ext cx="7886700" cy="676275"/>
          </a:xfrm>
        </p:spPr>
        <p:txBody>
          <a:bodyPr/>
          <a:lstStyle/>
          <a:p>
            <a:r>
              <a:rPr kumimoji="1" lang="zh-CN" altLang="en-US"/>
              <a:t>多道程序设计利弊</a:t>
            </a:r>
          </a:p>
        </p:txBody>
      </p:sp>
      <p:sp>
        <p:nvSpPr>
          <p:cNvPr id="4" name="Rounded Rectangle 3"/>
          <p:cNvSpPr/>
          <p:nvPr/>
        </p:nvSpPr>
        <p:spPr>
          <a:xfrm>
            <a:off x="546100" y="2662610"/>
            <a:ext cx="3886200" cy="3420000"/>
          </a:xfrm>
          <a:prstGeom prst="roundRect">
            <a:avLst>
              <a:gd name="adj" fmla="val 6951"/>
            </a:avLst>
          </a:prstGeom>
          <a:solidFill>
            <a:schemeClr val="accent6">
              <a:lumMod val="20000"/>
              <a:lumOff val="80000"/>
            </a:schemeClr>
          </a:solidFill>
          <a:ln w="28575">
            <a:solidFill>
              <a:schemeClr val="accent1"/>
            </a:solidFill>
          </a:ln>
        </p:spPr>
        <p:txBody>
          <a:bodyPr wrap="none" lIns="18000" rIns="18000" anchor="ctr">
            <a:noAutofit/>
          </a:bodyPr>
          <a:lstStyle/>
          <a:p>
            <a:pPr marL="539750" lvl="2" indent="-352425">
              <a:lnSpc>
                <a:spcPct val="200000"/>
              </a:lnSpc>
              <a:spcBef>
                <a:spcPct val="0"/>
              </a:spcBef>
              <a:spcAft>
                <a:spcPct val="35000"/>
              </a:spcAft>
              <a:buClr>
                <a:schemeClr val="folHlink"/>
              </a:buClr>
              <a:buSzPct val="60000"/>
              <a:buFont typeface="Wingdings" charset="2"/>
              <a:buChar char="l"/>
            </a:pPr>
            <a:r>
              <a:rPr kumimoji="1" lang="zh-CN" altLang="en-US">
                <a:latin typeface="Microsoft YaHei" charset="-122"/>
                <a:ea typeface="Microsoft YaHei" charset="-122"/>
                <a:cs typeface="Microsoft YaHei" charset="-122"/>
              </a:rPr>
              <a:t>提高了</a:t>
            </a:r>
            <a:r>
              <a:rPr kumimoji="1" lang="en-US" altLang="zh-CN">
                <a:latin typeface="Microsoft YaHei" charset="-122"/>
                <a:ea typeface="Microsoft YaHei" charset="-122"/>
                <a:cs typeface="Microsoft YaHei" charset="-122"/>
              </a:rPr>
              <a:t>CPU</a:t>
            </a:r>
            <a:r>
              <a:rPr kumimoji="1" lang="zh-CN" altLang="en-US">
                <a:latin typeface="Microsoft YaHei" charset="-122"/>
                <a:ea typeface="Microsoft YaHei" charset="-122"/>
                <a:cs typeface="Microsoft YaHei" charset="-122"/>
              </a:rPr>
              <a:t>的利用率</a:t>
            </a:r>
          </a:p>
          <a:p>
            <a:pPr marL="539750" lvl="2" indent="-352425">
              <a:lnSpc>
                <a:spcPct val="200000"/>
              </a:lnSpc>
              <a:spcBef>
                <a:spcPct val="0"/>
              </a:spcBef>
              <a:spcAft>
                <a:spcPct val="35000"/>
              </a:spcAft>
              <a:buClr>
                <a:schemeClr val="folHlink"/>
              </a:buClr>
              <a:buSzPct val="60000"/>
              <a:buFont typeface="Wingdings" charset="2"/>
              <a:buChar char="l"/>
            </a:pPr>
            <a:r>
              <a:rPr kumimoji="1" lang="zh-CN" altLang="en-US">
                <a:latin typeface="Microsoft YaHei" charset="-122"/>
                <a:ea typeface="Microsoft YaHei" charset="-122"/>
                <a:cs typeface="Microsoft YaHei" charset="-122"/>
              </a:rPr>
              <a:t>提高了内存和</a:t>
            </a:r>
            <a:r>
              <a:rPr kumimoji="1" lang="en-US" altLang="zh-CN">
                <a:latin typeface="Microsoft YaHei" charset="-122"/>
                <a:ea typeface="Microsoft YaHei" charset="-122"/>
                <a:cs typeface="Microsoft YaHei" charset="-122"/>
              </a:rPr>
              <a:t>I/O</a:t>
            </a:r>
            <a:r>
              <a:rPr kumimoji="1" lang="zh-CN" altLang="en-US">
                <a:latin typeface="Microsoft YaHei" charset="-122"/>
                <a:ea typeface="Microsoft YaHei" charset="-122"/>
                <a:cs typeface="Microsoft YaHei" charset="-122"/>
              </a:rPr>
              <a:t>设备的利用率</a:t>
            </a:r>
          </a:p>
          <a:p>
            <a:pPr marL="539750" lvl="2" indent="-352425">
              <a:lnSpc>
                <a:spcPct val="200000"/>
              </a:lnSpc>
              <a:spcBef>
                <a:spcPct val="0"/>
              </a:spcBef>
              <a:spcAft>
                <a:spcPct val="35000"/>
              </a:spcAft>
              <a:buClr>
                <a:schemeClr val="folHlink"/>
              </a:buClr>
              <a:buSzPct val="60000"/>
              <a:buFont typeface="Wingdings" charset="2"/>
              <a:buChar char="l"/>
            </a:pPr>
            <a:r>
              <a:rPr kumimoji="1" lang="zh-CN" altLang="en-US">
                <a:latin typeface="Microsoft YaHei" charset="-122"/>
                <a:ea typeface="Microsoft YaHei" charset="-122"/>
                <a:cs typeface="Microsoft YaHei" charset="-122"/>
              </a:rPr>
              <a:t>提高了系统的吞吐率</a:t>
            </a:r>
          </a:p>
          <a:p>
            <a:pPr marL="539750" lvl="2" indent="-352425">
              <a:lnSpc>
                <a:spcPct val="200000"/>
              </a:lnSpc>
              <a:spcBef>
                <a:spcPct val="0"/>
              </a:spcBef>
              <a:spcAft>
                <a:spcPct val="35000"/>
              </a:spcAft>
              <a:buClr>
                <a:schemeClr val="folHlink"/>
              </a:buClr>
              <a:buSzPct val="60000"/>
              <a:buFont typeface="Wingdings" charset="2"/>
              <a:buChar char="l"/>
            </a:pPr>
            <a:r>
              <a:rPr kumimoji="1" lang="zh-CN" altLang="en-US">
                <a:latin typeface="Microsoft YaHei" charset="-122"/>
                <a:ea typeface="Microsoft YaHei" charset="-122"/>
                <a:cs typeface="Microsoft YaHei" charset="-122"/>
              </a:rPr>
              <a:t>充分发挥了系统的并行性</a:t>
            </a:r>
          </a:p>
        </p:txBody>
      </p:sp>
      <p:sp>
        <p:nvSpPr>
          <p:cNvPr id="5" name="Rounded Rectangle 4"/>
          <p:cNvSpPr/>
          <p:nvPr/>
        </p:nvSpPr>
        <p:spPr>
          <a:xfrm>
            <a:off x="4940300" y="2662610"/>
            <a:ext cx="3888000" cy="3420000"/>
          </a:xfrm>
          <a:prstGeom prst="roundRect">
            <a:avLst>
              <a:gd name="adj" fmla="val 4181"/>
            </a:avLst>
          </a:prstGeom>
          <a:solidFill>
            <a:schemeClr val="accent2">
              <a:lumMod val="20000"/>
              <a:lumOff val="80000"/>
            </a:schemeClr>
          </a:solidFill>
          <a:ln w="28575">
            <a:solidFill>
              <a:schemeClr val="accent1"/>
            </a:solidFill>
          </a:ln>
        </p:spPr>
        <p:txBody>
          <a:bodyPr wrap="square" lIns="18000" rIns="18000" anchor="ctr">
            <a:noAutofit/>
          </a:bodyPr>
          <a:lstStyle/>
          <a:p>
            <a:pPr marL="539750" lvl="2" indent="-352425">
              <a:lnSpc>
                <a:spcPct val="200000"/>
              </a:lnSpc>
              <a:spcBef>
                <a:spcPct val="0"/>
              </a:spcBef>
              <a:spcAft>
                <a:spcPct val="35000"/>
              </a:spcAft>
              <a:buClr>
                <a:schemeClr val="folHlink"/>
              </a:buClr>
              <a:buSzPct val="60000"/>
              <a:buFont typeface="Wingdings" charset="2"/>
              <a:buChar char="l"/>
            </a:pPr>
            <a:r>
              <a:rPr kumimoji="1" lang="zh-CN" altLang="en-US">
                <a:latin typeface="Microsoft YaHei" charset="-122"/>
                <a:ea typeface="Microsoft YaHei" charset="-122"/>
                <a:cs typeface="Microsoft YaHei" charset="-122"/>
              </a:rPr>
              <a:t>每单道程序延长了计算时间</a:t>
            </a:r>
          </a:p>
          <a:p>
            <a:pPr marL="539750" lvl="2" indent="-352425">
              <a:lnSpc>
                <a:spcPct val="200000"/>
              </a:lnSpc>
              <a:spcBef>
                <a:spcPct val="0"/>
              </a:spcBef>
              <a:spcAft>
                <a:spcPct val="35000"/>
              </a:spcAft>
              <a:buClr>
                <a:schemeClr val="folHlink"/>
              </a:buClr>
              <a:buSzPct val="60000"/>
              <a:buFont typeface="Wingdings" charset="2"/>
              <a:buChar char="l"/>
            </a:pPr>
            <a:r>
              <a:rPr kumimoji="1" lang="zh-CN" altLang="en-US">
                <a:latin typeface="Microsoft YaHei" charset="-122"/>
                <a:ea typeface="Microsoft YaHei" charset="-122"/>
                <a:cs typeface="Microsoft YaHei" charset="-122"/>
              </a:rPr>
              <a:t>延长了作业周转时间</a:t>
            </a:r>
          </a:p>
          <a:p>
            <a:pPr marL="539750" lvl="2" indent="-352425">
              <a:lnSpc>
                <a:spcPct val="200000"/>
              </a:lnSpc>
              <a:spcBef>
                <a:spcPct val="0"/>
              </a:spcBef>
              <a:spcAft>
                <a:spcPct val="35000"/>
              </a:spcAft>
              <a:buClr>
                <a:schemeClr val="folHlink"/>
              </a:buClr>
              <a:buSzPct val="60000"/>
              <a:buFont typeface="Wingdings" charset="2"/>
              <a:buChar char="l"/>
            </a:pPr>
            <a:r>
              <a:rPr kumimoji="1" lang="zh-CN" altLang="en-US">
                <a:latin typeface="Microsoft YaHei" charset="-122"/>
                <a:ea typeface="Microsoft YaHei" charset="-122"/>
                <a:cs typeface="Microsoft YaHei" charset="-122"/>
              </a:rPr>
              <a:t>牺牲了用户的响应时间</a:t>
            </a:r>
          </a:p>
        </p:txBody>
      </p:sp>
    </p:spTree>
    <p:extLst>
      <p:ext uri="{BB962C8B-B14F-4D97-AF65-F5344CB8AC3E}">
        <p14:creationId xmlns:p14="http://schemas.microsoft.com/office/powerpoint/2010/main" val="8141011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p:txBody>
          <a:bodyPr/>
          <a:lstStyle/>
          <a:p>
            <a:pPr>
              <a:lnSpc>
                <a:spcPct val="150000"/>
              </a:lnSpc>
            </a:pPr>
            <a:r>
              <a:rPr kumimoji="1" lang="zh-CN" altLang="en-US"/>
              <a:t>在进行多道程序设计时，需要关注并发道数问题 </a:t>
            </a:r>
          </a:p>
          <a:p>
            <a:pPr lvl="1">
              <a:lnSpc>
                <a:spcPct val="150000"/>
              </a:lnSpc>
            </a:pPr>
            <a:r>
              <a:rPr kumimoji="1" lang="zh-CN" altLang="en-US"/>
              <a:t>并不是道数越多，效率就越高</a:t>
            </a:r>
          </a:p>
          <a:p>
            <a:pPr lvl="1">
              <a:lnSpc>
                <a:spcPct val="150000"/>
              </a:lnSpc>
            </a:pPr>
            <a:r>
              <a:rPr kumimoji="1" lang="zh-CN" altLang="en-US"/>
              <a:t>内存容量和用户响应时间等因素也影响多道程序道数的多寡</a:t>
            </a:r>
            <a:endParaRPr kumimoji="1" lang="en-US" altLang="zh-CN"/>
          </a:p>
          <a:p>
            <a:pPr>
              <a:lnSpc>
                <a:spcPct val="150000"/>
              </a:lnSpc>
            </a:pPr>
            <a:r>
              <a:rPr kumimoji="1" lang="zh-CN" altLang="en-US"/>
              <a:t>假设单道程序等待</a:t>
            </a:r>
            <a:r>
              <a:rPr kumimoji="1" lang="en-US" altLang="zh-CN"/>
              <a:t>I/O</a:t>
            </a:r>
            <a:r>
              <a:rPr kumimoji="1" lang="zh-CN" altLang="en-US"/>
              <a:t>操作时间占其运行时间的比例为</a:t>
            </a:r>
            <a:r>
              <a:rPr kumimoji="1" lang="en-US" altLang="zh-CN"/>
              <a:t>p</a:t>
            </a:r>
            <a:r>
              <a:rPr kumimoji="1" lang="zh-CN" altLang="en-US"/>
              <a:t>，当内存中有</a:t>
            </a:r>
            <a:r>
              <a:rPr kumimoji="1" lang="en-US" altLang="zh-CN"/>
              <a:t>n</a:t>
            </a:r>
            <a:r>
              <a:rPr kumimoji="1" lang="zh-CN" altLang="en-US"/>
              <a:t>道程序时，所有程序都等待</a:t>
            </a:r>
            <a:r>
              <a:rPr kumimoji="1" lang="en-US" altLang="zh-CN"/>
              <a:t>I/O</a:t>
            </a:r>
            <a:r>
              <a:rPr kumimoji="1" lang="zh-CN" altLang="en-US"/>
              <a:t>的概率是</a:t>
            </a:r>
            <a:r>
              <a:rPr kumimoji="1" lang="en-US" altLang="zh-CN"/>
              <a:t>p</a:t>
            </a:r>
            <a:r>
              <a:rPr kumimoji="1" lang="en-US" altLang="zh-CN" baseline="30000"/>
              <a:t>n</a:t>
            </a:r>
            <a:r>
              <a:rPr kumimoji="1" lang="zh-CN" altLang="en-US"/>
              <a:t>，则： </a:t>
            </a:r>
          </a:p>
          <a:p>
            <a:pPr>
              <a:lnSpc>
                <a:spcPct val="150000"/>
              </a:lnSpc>
            </a:pPr>
            <a:endParaRPr kumimoji="1" lang="zh-CN" altLang="en-US"/>
          </a:p>
          <a:p>
            <a:pPr>
              <a:lnSpc>
                <a:spcPct val="150000"/>
              </a:lnSpc>
            </a:pPr>
            <a:endParaRPr kumimoji="1" lang="zh-CN" altLang="en-US"/>
          </a:p>
        </p:txBody>
      </p:sp>
      <p:sp>
        <p:nvSpPr>
          <p:cNvPr id="5" name="Rectangle 4"/>
          <p:cNvSpPr/>
          <p:nvPr/>
        </p:nvSpPr>
        <p:spPr>
          <a:xfrm>
            <a:off x="2407116" y="5149334"/>
            <a:ext cx="3889206" cy="584775"/>
          </a:xfrm>
          <a:prstGeom prst="rect">
            <a:avLst/>
          </a:prstGeom>
        </p:spPr>
        <p:txBody>
          <a:bodyPr wrap="none">
            <a:spAutoFit/>
          </a:bodyPr>
          <a:lstStyle/>
          <a:p>
            <a:r>
              <a:rPr lang="en-US" altLang="zh-CN" sz="3200">
                <a:solidFill>
                  <a:schemeClr val="accent1">
                    <a:lumMod val="75000"/>
                  </a:schemeClr>
                </a:solidFill>
                <a:latin typeface="Microsoft YaHei" charset="-122"/>
                <a:ea typeface="Microsoft YaHei" charset="-122"/>
                <a:cs typeface="Microsoft YaHei" charset="-122"/>
              </a:rPr>
              <a:t>CPU</a:t>
            </a:r>
            <a:r>
              <a:rPr lang="zh-CN" altLang="en-US" sz="3200">
                <a:solidFill>
                  <a:schemeClr val="accent1">
                    <a:lumMod val="75000"/>
                  </a:schemeClr>
                </a:solidFill>
                <a:latin typeface="Microsoft YaHei" charset="-122"/>
                <a:ea typeface="Microsoft YaHei" charset="-122"/>
                <a:cs typeface="Microsoft YaHei" charset="-122"/>
              </a:rPr>
              <a:t>利用率 </a:t>
            </a:r>
            <a:r>
              <a:rPr lang="en-US" altLang="zh-CN" sz="3200">
                <a:solidFill>
                  <a:schemeClr val="accent1">
                    <a:lumMod val="75000"/>
                  </a:schemeClr>
                </a:solidFill>
                <a:latin typeface="Microsoft YaHei" charset="-122"/>
                <a:ea typeface="Microsoft YaHei" charset="-122"/>
                <a:cs typeface="Microsoft YaHei" charset="-122"/>
              </a:rPr>
              <a:t>=</a:t>
            </a:r>
            <a:r>
              <a:rPr lang="zh-CN" altLang="en-US" sz="3200">
                <a:solidFill>
                  <a:schemeClr val="accent1">
                    <a:lumMod val="75000"/>
                  </a:schemeClr>
                </a:solidFill>
                <a:latin typeface="Microsoft YaHei" charset="-122"/>
                <a:ea typeface="Microsoft YaHei" charset="-122"/>
                <a:cs typeface="Microsoft YaHei" charset="-122"/>
              </a:rPr>
              <a:t> </a:t>
            </a:r>
            <a:r>
              <a:rPr lang="en-US" altLang="zh-CN" sz="3200">
                <a:solidFill>
                  <a:schemeClr val="accent1">
                    <a:lumMod val="75000"/>
                  </a:schemeClr>
                </a:solidFill>
                <a:latin typeface="Microsoft YaHei" charset="-122"/>
                <a:ea typeface="Microsoft YaHei" charset="-122"/>
                <a:cs typeface="Microsoft YaHei" charset="-122"/>
              </a:rPr>
              <a:t>1</a:t>
            </a:r>
            <a:r>
              <a:rPr lang="zh-CN" altLang="en-US" sz="3200">
                <a:solidFill>
                  <a:schemeClr val="accent1">
                    <a:lumMod val="75000"/>
                  </a:schemeClr>
                </a:solidFill>
                <a:latin typeface="Microsoft YaHei" charset="-122"/>
                <a:ea typeface="Microsoft YaHei" charset="-122"/>
                <a:cs typeface="Microsoft YaHei" charset="-122"/>
              </a:rPr>
              <a:t> </a:t>
            </a:r>
            <a:r>
              <a:rPr lang="en-US" altLang="zh-CN" sz="3200">
                <a:solidFill>
                  <a:schemeClr val="accent1">
                    <a:lumMod val="75000"/>
                  </a:schemeClr>
                </a:solidFill>
                <a:latin typeface="Microsoft YaHei" charset="-122"/>
                <a:ea typeface="Microsoft YaHei" charset="-122"/>
                <a:cs typeface="Microsoft YaHei" charset="-122"/>
              </a:rPr>
              <a:t>-</a:t>
            </a:r>
            <a:r>
              <a:rPr lang="zh-CN" altLang="en-US" sz="3200">
                <a:solidFill>
                  <a:schemeClr val="accent1">
                    <a:lumMod val="75000"/>
                  </a:schemeClr>
                </a:solidFill>
                <a:latin typeface="Microsoft YaHei" charset="-122"/>
                <a:ea typeface="Microsoft YaHei" charset="-122"/>
                <a:cs typeface="Microsoft YaHei" charset="-122"/>
              </a:rPr>
              <a:t> </a:t>
            </a:r>
            <a:r>
              <a:rPr lang="en-US" altLang="zh-CN" sz="3200" i="1">
                <a:solidFill>
                  <a:schemeClr val="accent1">
                    <a:lumMod val="75000"/>
                  </a:schemeClr>
                </a:solidFill>
                <a:latin typeface="Microsoft YaHei" charset="-122"/>
                <a:ea typeface="Microsoft YaHei" charset="-122"/>
                <a:cs typeface="Microsoft YaHei" charset="-122"/>
              </a:rPr>
              <a:t>p</a:t>
            </a:r>
            <a:r>
              <a:rPr lang="en-US" altLang="zh-CN" sz="3200" i="1" baseline="30000">
                <a:solidFill>
                  <a:schemeClr val="accent1">
                    <a:lumMod val="75000"/>
                  </a:schemeClr>
                </a:solidFill>
                <a:latin typeface="Microsoft YaHei" charset="-122"/>
                <a:ea typeface="Microsoft YaHei" charset="-122"/>
                <a:cs typeface="Microsoft YaHei" charset="-122"/>
              </a:rPr>
              <a:t>n</a:t>
            </a:r>
            <a:endParaRPr lang="zh-CN" altLang="en-US" sz="3200" i="1">
              <a:solidFill>
                <a:schemeClr val="accent1">
                  <a:lumMod val="75000"/>
                </a:schemeClr>
              </a:solidFill>
              <a:latin typeface="Microsoft YaHei" charset="-122"/>
              <a:ea typeface="Microsoft YaHei" charset="-122"/>
              <a:cs typeface="Microsoft YaHei" charset="-122"/>
            </a:endParaRPr>
          </a:p>
        </p:txBody>
      </p:sp>
    </p:spTree>
    <p:extLst>
      <p:ext uri="{BB962C8B-B14F-4D97-AF65-F5344CB8AC3E}">
        <p14:creationId xmlns:p14="http://schemas.microsoft.com/office/powerpoint/2010/main" val="14180519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a:xfrm>
            <a:off x="628650" y="1930401"/>
            <a:ext cx="4248150" cy="4246562"/>
          </a:xfrm>
        </p:spPr>
        <p:txBody>
          <a:bodyPr/>
          <a:lstStyle/>
          <a:p>
            <a:pPr>
              <a:lnSpc>
                <a:spcPct val="150000"/>
              </a:lnSpc>
            </a:pPr>
            <a:r>
              <a:rPr kumimoji="1" lang="zh-CN" altLang="en-US"/>
              <a:t>若进程平均耗费 </a:t>
            </a:r>
            <a:r>
              <a:rPr kumimoji="1" lang="en-US" altLang="zh-CN"/>
              <a:t>80</a:t>
            </a:r>
            <a:r>
              <a:rPr kumimoji="1" lang="zh-CN" altLang="en-US"/>
              <a:t>％ 时间等待</a:t>
            </a:r>
            <a:r>
              <a:rPr kumimoji="1" lang="en-US" altLang="zh-CN"/>
              <a:t>I/O</a:t>
            </a:r>
            <a:r>
              <a:rPr kumimoji="1" lang="zh-CN" altLang="en-US"/>
              <a:t>，则均要在内存中保持</a:t>
            </a:r>
            <a:r>
              <a:rPr kumimoji="1" lang="en-US" altLang="zh-CN"/>
              <a:t>10</a:t>
            </a:r>
            <a:r>
              <a:rPr kumimoji="1" lang="zh-CN" altLang="en-US"/>
              <a:t>道进程。</a:t>
            </a:r>
            <a:endParaRPr kumimoji="1" lang="en-US" altLang="zh-CN"/>
          </a:p>
          <a:p>
            <a:pPr>
              <a:lnSpc>
                <a:spcPct val="150000"/>
              </a:lnSpc>
            </a:pPr>
            <a:r>
              <a:rPr kumimoji="1" lang="zh-CN" altLang="en-US"/>
              <a:t>在</a:t>
            </a:r>
            <a:r>
              <a:rPr kumimoji="1" lang="en-US" altLang="zh-CN"/>
              <a:t>1MB</a:t>
            </a:r>
            <a:r>
              <a:rPr kumimoji="1" lang="zh-CN" altLang="en-US"/>
              <a:t>内存内，若操作系统进程占据</a:t>
            </a:r>
            <a:r>
              <a:rPr kumimoji="1" lang="en-US" altLang="zh-CN"/>
              <a:t>200KB</a:t>
            </a:r>
            <a:r>
              <a:rPr kumimoji="1" lang="zh-CN" altLang="en-US"/>
              <a:t>空间，每个应用进程占用</a:t>
            </a:r>
            <a:r>
              <a:rPr kumimoji="1" lang="en-US" altLang="zh-CN"/>
              <a:t>200KB</a:t>
            </a:r>
            <a:r>
              <a:rPr kumimoji="1" lang="zh-CN" altLang="en-US"/>
              <a:t>内存，最多可容纳</a:t>
            </a:r>
            <a:r>
              <a:rPr kumimoji="1" lang="en-US" altLang="zh-CN"/>
              <a:t>4</a:t>
            </a:r>
            <a:r>
              <a:rPr kumimoji="1" lang="zh-CN" altLang="en-US"/>
              <a:t>道进程，在此情况下：</a:t>
            </a:r>
          </a:p>
        </p:txBody>
      </p:sp>
      <p:pic>
        <p:nvPicPr>
          <p:cNvPr id="5" name="Picture 4"/>
          <p:cNvPicPr>
            <a:picLocks noChangeAspect="1"/>
          </p:cNvPicPr>
          <p:nvPr/>
        </p:nvPicPr>
        <p:blipFill>
          <a:blip r:embed="rId2">
            <a:clrChange>
              <a:clrFrom>
                <a:srgbClr val="EFEEEC"/>
              </a:clrFrom>
              <a:clrTo>
                <a:srgbClr val="EFEEEC">
                  <a:alpha val="0"/>
                </a:srgbClr>
              </a:clrTo>
            </a:clrChange>
          </a:blip>
          <a:stretch>
            <a:fillRect/>
          </a:stretch>
        </p:blipFill>
        <p:spPr>
          <a:xfrm>
            <a:off x="4978400" y="2019300"/>
            <a:ext cx="4019550" cy="2452245"/>
          </a:xfrm>
          <a:prstGeom prst="rect">
            <a:avLst/>
          </a:prstGeom>
        </p:spPr>
      </p:pic>
      <p:cxnSp>
        <p:nvCxnSpPr>
          <p:cNvPr id="7" name="Straight Connector 6"/>
          <p:cNvCxnSpPr/>
          <p:nvPr/>
        </p:nvCxnSpPr>
        <p:spPr>
          <a:xfrm flipH="1">
            <a:off x="5613400" y="2565400"/>
            <a:ext cx="3225800" cy="0"/>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p:cNvSpPr txBox="1"/>
              <p:nvPr/>
            </p:nvSpPr>
            <p:spPr>
              <a:xfrm>
                <a:off x="4991100" y="5003800"/>
                <a:ext cx="4001032"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kumimoji="1" lang="en-US" altLang="zh-CN" sz="2400" i="1">
                          <a:solidFill>
                            <a:schemeClr val="accent1">
                              <a:lumMod val="75000"/>
                            </a:schemeClr>
                          </a:solidFill>
                          <a:latin typeface="Cambria Math" charset="0"/>
                        </a:rPr>
                        <m:t>C</m:t>
                      </m:r>
                      <m:r>
                        <a:rPr kumimoji="1" lang="en-US" altLang="zh-CN" sz="2400" b="0" i="1">
                          <a:solidFill>
                            <a:schemeClr val="accent1">
                              <a:lumMod val="75000"/>
                            </a:schemeClr>
                          </a:solidFill>
                          <a:latin typeface="Cambria Math" charset="0"/>
                        </a:rPr>
                        <m:t>𝑃𝑈</m:t>
                      </m:r>
                      <m:r>
                        <a:rPr kumimoji="1" lang="zh-CN" altLang="en-US" sz="2400" i="1">
                          <a:solidFill>
                            <a:schemeClr val="accent1">
                              <a:lumMod val="75000"/>
                            </a:schemeClr>
                          </a:solidFill>
                          <a:latin typeface="Cambria Math" charset="0"/>
                        </a:rPr>
                        <m:t>利用</m:t>
                      </m:r>
                      <m:r>
                        <a:rPr kumimoji="1" lang="zh-CN" altLang="en-US" sz="2400" b="0" i="1">
                          <a:solidFill>
                            <a:schemeClr val="accent1">
                              <a:lumMod val="75000"/>
                            </a:schemeClr>
                          </a:solidFill>
                          <a:latin typeface="Cambria Math" charset="0"/>
                        </a:rPr>
                        <m:t>率＝</m:t>
                      </m:r>
                      <m:r>
                        <a:rPr kumimoji="1" lang="en-US" altLang="zh-CN" sz="2400" b="0" i="1">
                          <a:solidFill>
                            <a:schemeClr val="accent1">
                              <a:lumMod val="75000"/>
                            </a:schemeClr>
                          </a:solidFill>
                          <a:latin typeface="Cambria Math" charset="0"/>
                        </a:rPr>
                        <m:t>1−</m:t>
                      </m:r>
                      <m:sSup>
                        <m:sSupPr>
                          <m:ctrlPr>
                            <a:rPr kumimoji="1" lang="en-US" altLang="zh-CN" sz="2400" b="0" i="1">
                              <a:solidFill>
                                <a:schemeClr val="accent1">
                                  <a:lumMod val="75000"/>
                                </a:schemeClr>
                              </a:solidFill>
                              <a:latin typeface="Cambria Math" panose="02040503050406030204" pitchFamily="18" charset="0"/>
                            </a:rPr>
                          </m:ctrlPr>
                        </m:sSupPr>
                        <m:e>
                          <m:r>
                            <a:rPr kumimoji="1" lang="en-US" altLang="zh-CN" sz="2400" b="0" i="1">
                              <a:solidFill>
                                <a:schemeClr val="accent1">
                                  <a:lumMod val="75000"/>
                                </a:schemeClr>
                              </a:solidFill>
                              <a:latin typeface="Cambria Math" charset="0"/>
                            </a:rPr>
                            <m:t>0.8</m:t>
                          </m:r>
                        </m:e>
                        <m:sup>
                          <m:r>
                            <a:rPr kumimoji="1" lang="en-US" altLang="zh-CN" sz="2400" b="0" i="1">
                              <a:solidFill>
                                <a:schemeClr val="accent1">
                                  <a:lumMod val="75000"/>
                                </a:schemeClr>
                              </a:solidFill>
                              <a:latin typeface="Cambria Math" charset="0"/>
                            </a:rPr>
                            <m:t>4</m:t>
                          </m:r>
                        </m:sup>
                      </m:sSup>
                      <m:r>
                        <a:rPr kumimoji="1" lang="zh-CN" altLang="en-US" sz="2400" i="1">
                          <a:solidFill>
                            <a:schemeClr val="accent1">
                              <a:lumMod val="75000"/>
                            </a:schemeClr>
                          </a:solidFill>
                          <a:latin typeface="Cambria Math" charset="0"/>
                          <a:ea typeface="Cambria Math" charset="0"/>
                          <a:cs typeface="Cambria Math" charset="0"/>
                        </a:rPr>
                        <m:t>≈</m:t>
                      </m:r>
                      <m:r>
                        <a:rPr kumimoji="1" lang="en-US" altLang="zh-CN" sz="2400" b="0" i="1">
                          <a:solidFill>
                            <a:schemeClr val="accent1">
                              <a:lumMod val="75000"/>
                            </a:schemeClr>
                          </a:solidFill>
                          <a:latin typeface="Cambria Math" charset="0"/>
                          <a:ea typeface="Cambria Math" charset="0"/>
                          <a:cs typeface="Cambria Math" charset="0"/>
                        </a:rPr>
                        <m:t>59</m:t>
                      </m:r>
                      <m:r>
                        <a:rPr kumimoji="1" lang="zh-CN" altLang="en-US" sz="2400" b="0" i="1">
                          <a:solidFill>
                            <a:schemeClr val="accent1">
                              <a:lumMod val="75000"/>
                            </a:schemeClr>
                          </a:solidFill>
                          <a:latin typeface="Cambria Math" charset="0"/>
                          <a:ea typeface="Cambria Math" charset="0"/>
                          <a:cs typeface="Cambria Math" charset="0"/>
                        </a:rPr>
                        <m:t>％</m:t>
                      </m:r>
                    </m:oMath>
                  </m:oMathPara>
                </a14:m>
                <a:endParaRPr kumimoji="1" lang="zh-CN" altLang="en-US" sz="2400">
                  <a:solidFill>
                    <a:schemeClr val="accent1">
                      <a:lumMod val="75000"/>
                    </a:schemeClr>
                  </a:solidFill>
                </a:endParaRPr>
              </a:p>
            </p:txBody>
          </p:sp>
        </mc:Choice>
        <mc:Fallback xmlns="">
          <p:sp>
            <p:nvSpPr>
              <p:cNvPr id="12" name="TextBox 11"/>
              <p:cNvSpPr txBox="1">
                <a:spLocks noRot="1" noChangeAspect="1" noMove="1" noResize="1" noEditPoints="1" noAdjustHandles="1" noChangeArrowheads="1" noChangeShapeType="1" noTextEdit="1"/>
              </p:cNvSpPr>
              <p:nvPr/>
            </p:nvSpPr>
            <p:spPr>
              <a:xfrm>
                <a:off x="4991100" y="5003800"/>
                <a:ext cx="4001032" cy="369332"/>
              </a:xfrm>
              <a:prstGeom prst="rect">
                <a:avLst/>
              </a:prstGeom>
              <a:blipFill rotWithShape="0">
                <a:blip r:embed="rId3"/>
                <a:stretch>
                  <a:fillRect l="-1372" t="-10000" r="-2287" b="-2500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501407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a:xfrm>
            <a:off x="628650" y="1930401"/>
            <a:ext cx="4248150" cy="2349499"/>
          </a:xfrm>
        </p:spPr>
        <p:txBody>
          <a:bodyPr/>
          <a:lstStyle/>
          <a:p>
            <a:pPr>
              <a:lnSpc>
                <a:spcPct val="150000"/>
              </a:lnSpc>
            </a:pPr>
            <a:r>
              <a:rPr kumimoji="1" lang="zh-CN" altLang="en-US"/>
              <a:t>若增加</a:t>
            </a:r>
            <a:r>
              <a:rPr kumimoji="1" lang="en-US" altLang="zh-CN"/>
              <a:t>1MB</a:t>
            </a:r>
            <a:r>
              <a:rPr kumimoji="1" lang="zh-CN" altLang="en-US"/>
              <a:t>内存，除去操作系统进程外，可容纳应用进程数量增加至</a:t>
            </a:r>
            <a:r>
              <a:rPr kumimoji="1" lang="en-US" altLang="zh-CN"/>
              <a:t>9</a:t>
            </a:r>
            <a:r>
              <a:rPr kumimoji="1" lang="zh-CN" altLang="en-US"/>
              <a:t>道，在此情况下</a:t>
            </a:r>
            <a:r>
              <a:rPr kumimoji="1" lang="en-US" altLang="zh-CN"/>
              <a:t>CPU</a:t>
            </a:r>
            <a:r>
              <a:rPr kumimoji="1" lang="zh-CN" altLang="en-US"/>
              <a:t>利用率提高了</a:t>
            </a:r>
            <a:r>
              <a:rPr kumimoji="1" lang="en-US" altLang="zh-CN"/>
              <a:t>47</a:t>
            </a:r>
            <a:r>
              <a:rPr kumimoji="1" lang="zh-CN" altLang="en-US"/>
              <a:t>％</a:t>
            </a:r>
          </a:p>
        </p:txBody>
      </p:sp>
      <p:pic>
        <p:nvPicPr>
          <p:cNvPr id="5" name="Picture 4"/>
          <p:cNvPicPr>
            <a:picLocks noChangeAspect="1"/>
          </p:cNvPicPr>
          <p:nvPr/>
        </p:nvPicPr>
        <p:blipFill>
          <a:blip r:embed="rId2">
            <a:clrChange>
              <a:clrFrom>
                <a:srgbClr val="EFEEEC"/>
              </a:clrFrom>
              <a:clrTo>
                <a:srgbClr val="EFEEEC">
                  <a:alpha val="0"/>
                </a:srgbClr>
              </a:clrTo>
            </a:clrChange>
          </a:blip>
          <a:stretch>
            <a:fillRect/>
          </a:stretch>
        </p:blipFill>
        <p:spPr>
          <a:xfrm>
            <a:off x="4978400" y="2019300"/>
            <a:ext cx="4019550" cy="2452245"/>
          </a:xfrm>
          <a:prstGeom prst="rect">
            <a:avLst/>
          </a:prstGeom>
        </p:spPr>
      </p:pic>
      <p:cxnSp>
        <p:nvCxnSpPr>
          <p:cNvPr id="7" name="Straight Connector 6"/>
          <p:cNvCxnSpPr/>
          <p:nvPr/>
        </p:nvCxnSpPr>
        <p:spPr>
          <a:xfrm flipH="1">
            <a:off x="5613400" y="2565400"/>
            <a:ext cx="3225800" cy="0"/>
          </a:xfrm>
          <a:prstGeom prst="line">
            <a:avLst/>
          </a:prstGeom>
          <a:ln w="19050">
            <a:solidFill>
              <a:srgbClr val="FF0000"/>
            </a:solidFill>
            <a:prstDash val="sys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2" name="TextBox 11"/>
              <p:cNvSpPr txBox="1"/>
              <p:nvPr/>
            </p:nvSpPr>
            <p:spPr>
              <a:xfrm>
                <a:off x="4991100" y="5003800"/>
                <a:ext cx="3994620"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kumimoji="1" lang="en-US" altLang="zh-CN" sz="2400" i="1">
                          <a:solidFill>
                            <a:schemeClr val="accent1">
                              <a:lumMod val="75000"/>
                            </a:schemeClr>
                          </a:solidFill>
                          <a:latin typeface="Cambria Math" charset="0"/>
                        </a:rPr>
                        <m:t>C</m:t>
                      </m:r>
                      <m:r>
                        <a:rPr kumimoji="1" lang="en-US" altLang="zh-CN" sz="2400" b="0" i="1">
                          <a:solidFill>
                            <a:schemeClr val="accent1">
                              <a:lumMod val="75000"/>
                            </a:schemeClr>
                          </a:solidFill>
                          <a:latin typeface="Cambria Math" charset="0"/>
                        </a:rPr>
                        <m:t>𝑃𝑈</m:t>
                      </m:r>
                      <m:r>
                        <a:rPr kumimoji="1" lang="zh-CN" altLang="en-US" sz="2400" i="1">
                          <a:solidFill>
                            <a:schemeClr val="accent1">
                              <a:lumMod val="75000"/>
                            </a:schemeClr>
                          </a:solidFill>
                          <a:latin typeface="Cambria Math" charset="0"/>
                        </a:rPr>
                        <m:t>利用</m:t>
                      </m:r>
                      <m:r>
                        <a:rPr kumimoji="1" lang="zh-CN" altLang="en-US" sz="2400" b="0" i="1">
                          <a:solidFill>
                            <a:schemeClr val="accent1">
                              <a:lumMod val="75000"/>
                            </a:schemeClr>
                          </a:solidFill>
                          <a:latin typeface="Cambria Math" charset="0"/>
                        </a:rPr>
                        <m:t>率＝</m:t>
                      </m:r>
                      <m:r>
                        <a:rPr kumimoji="1" lang="en-US" altLang="zh-CN" sz="2400" b="0" i="1">
                          <a:solidFill>
                            <a:schemeClr val="accent1">
                              <a:lumMod val="75000"/>
                            </a:schemeClr>
                          </a:solidFill>
                          <a:latin typeface="Cambria Math" charset="0"/>
                        </a:rPr>
                        <m:t>1−</m:t>
                      </m:r>
                      <m:sSup>
                        <m:sSupPr>
                          <m:ctrlPr>
                            <a:rPr kumimoji="1" lang="en-US" altLang="zh-CN" sz="2400" b="0" i="1">
                              <a:solidFill>
                                <a:schemeClr val="accent1">
                                  <a:lumMod val="75000"/>
                                </a:schemeClr>
                              </a:solidFill>
                              <a:latin typeface="Cambria Math" panose="02040503050406030204" pitchFamily="18" charset="0"/>
                            </a:rPr>
                          </m:ctrlPr>
                        </m:sSupPr>
                        <m:e>
                          <m:r>
                            <a:rPr kumimoji="1" lang="en-US" altLang="zh-CN" sz="2400" b="0" i="1">
                              <a:solidFill>
                                <a:schemeClr val="accent1">
                                  <a:lumMod val="75000"/>
                                </a:schemeClr>
                              </a:solidFill>
                              <a:latin typeface="Cambria Math" charset="0"/>
                            </a:rPr>
                            <m:t>0.8</m:t>
                          </m:r>
                        </m:e>
                        <m:sup>
                          <m:r>
                            <a:rPr kumimoji="1" lang="en-US" altLang="zh-CN" sz="2400" b="0" i="1">
                              <a:solidFill>
                                <a:schemeClr val="accent1">
                                  <a:lumMod val="75000"/>
                                </a:schemeClr>
                              </a:solidFill>
                              <a:latin typeface="Cambria Math" charset="0"/>
                            </a:rPr>
                            <m:t>9</m:t>
                          </m:r>
                        </m:sup>
                      </m:sSup>
                      <m:r>
                        <a:rPr kumimoji="1" lang="zh-CN" altLang="en-US" sz="2400" i="1">
                          <a:solidFill>
                            <a:schemeClr val="accent1">
                              <a:lumMod val="75000"/>
                            </a:schemeClr>
                          </a:solidFill>
                          <a:latin typeface="Cambria Math" charset="0"/>
                          <a:ea typeface="Cambria Math" charset="0"/>
                          <a:cs typeface="Cambria Math" charset="0"/>
                        </a:rPr>
                        <m:t>≈</m:t>
                      </m:r>
                      <m:r>
                        <a:rPr kumimoji="1" lang="en-US" altLang="zh-CN" sz="2400" b="0" i="1">
                          <a:solidFill>
                            <a:schemeClr val="accent1">
                              <a:lumMod val="75000"/>
                            </a:schemeClr>
                          </a:solidFill>
                          <a:latin typeface="Cambria Math" charset="0"/>
                          <a:ea typeface="Cambria Math" charset="0"/>
                          <a:cs typeface="Cambria Math" charset="0"/>
                        </a:rPr>
                        <m:t>87</m:t>
                      </m:r>
                      <m:r>
                        <a:rPr kumimoji="1" lang="zh-CN" altLang="en-US" sz="2400" b="0" i="1">
                          <a:solidFill>
                            <a:schemeClr val="accent1">
                              <a:lumMod val="75000"/>
                            </a:schemeClr>
                          </a:solidFill>
                          <a:latin typeface="Cambria Math" charset="0"/>
                          <a:ea typeface="Cambria Math" charset="0"/>
                          <a:cs typeface="Cambria Math" charset="0"/>
                        </a:rPr>
                        <m:t>％</m:t>
                      </m:r>
                    </m:oMath>
                  </m:oMathPara>
                </a14:m>
                <a:endParaRPr kumimoji="1" lang="zh-CN" altLang="en-US" sz="2400">
                  <a:solidFill>
                    <a:schemeClr val="accent1">
                      <a:lumMod val="75000"/>
                    </a:schemeClr>
                  </a:solidFill>
                </a:endParaRPr>
              </a:p>
            </p:txBody>
          </p:sp>
        </mc:Choice>
        <mc:Fallback xmlns="">
          <p:sp>
            <p:nvSpPr>
              <p:cNvPr id="12" name="TextBox 11"/>
              <p:cNvSpPr txBox="1">
                <a:spLocks noRot="1" noChangeAspect="1" noMove="1" noResize="1" noEditPoints="1" noAdjustHandles="1" noChangeArrowheads="1" noChangeShapeType="1" noTextEdit="1"/>
              </p:cNvSpPr>
              <p:nvPr/>
            </p:nvSpPr>
            <p:spPr>
              <a:xfrm>
                <a:off x="4991100" y="5003800"/>
                <a:ext cx="3994620" cy="369332"/>
              </a:xfrm>
              <a:prstGeom prst="rect">
                <a:avLst/>
              </a:prstGeom>
              <a:blipFill rotWithShape="0">
                <a:blip r:embed="rId3"/>
                <a:stretch>
                  <a:fillRect l="-1374" t="-10000" r="-2290" b="-25000"/>
                </a:stretch>
              </a:blipFill>
            </p:spPr>
            <p:txBody>
              <a:bodyPr/>
              <a:lstStyle/>
              <a:p>
                <a:r>
                  <a:rPr lang="zh-CN" altLang="en-US">
                    <a:noFill/>
                  </a:rPr>
                  <a:t> </a:t>
                </a:r>
              </a:p>
            </p:txBody>
          </p:sp>
        </mc:Fallback>
      </mc:AlternateContent>
      <p:sp>
        <p:nvSpPr>
          <p:cNvPr id="4" name="Rounded Rectangle 3"/>
          <p:cNvSpPr/>
          <p:nvPr/>
        </p:nvSpPr>
        <p:spPr>
          <a:xfrm>
            <a:off x="673100" y="4368800"/>
            <a:ext cx="4229100" cy="2032000"/>
          </a:xfrm>
          <a:prstGeom prst="roundRect">
            <a:avLst>
              <a:gd name="adj" fmla="val 9792"/>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50000"/>
              </a:lnSpc>
            </a:pPr>
            <a:r>
              <a:rPr kumimoji="1" lang="en-US" altLang="zh-CN" sz="2400">
                <a:solidFill>
                  <a:schemeClr val="accent1">
                    <a:lumMod val="75000"/>
                  </a:schemeClr>
                </a:solidFill>
                <a:latin typeface="Microsoft YaHei" charset="-122"/>
                <a:ea typeface="Microsoft YaHei" charset="-122"/>
                <a:cs typeface="Microsoft YaHei" charset="-122"/>
              </a:rPr>
              <a:t>I/O</a:t>
            </a:r>
            <a:r>
              <a:rPr kumimoji="1" lang="zh-CN" altLang="en-US" sz="2400">
                <a:solidFill>
                  <a:schemeClr val="accent1">
                    <a:lumMod val="75000"/>
                  </a:schemeClr>
                </a:solidFill>
                <a:latin typeface="Microsoft YaHei" charset="-122"/>
                <a:ea typeface="Microsoft YaHei" charset="-122"/>
                <a:cs typeface="Microsoft YaHei" charset="-122"/>
              </a:rPr>
              <a:t> 等待时间、内存容量、用户等待时间等多种因素，都会对多道程序多寡产生影响。</a:t>
            </a:r>
          </a:p>
        </p:txBody>
      </p:sp>
    </p:spTree>
    <p:extLst>
      <p:ext uri="{BB962C8B-B14F-4D97-AF65-F5344CB8AC3E}">
        <p14:creationId xmlns:p14="http://schemas.microsoft.com/office/powerpoint/2010/main" val="3738795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p:txBody>
          <a:bodyPr/>
          <a:lstStyle/>
          <a:p>
            <a:pPr>
              <a:lnSpc>
                <a:spcPct val="150000"/>
              </a:lnSpc>
            </a:pPr>
            <a:r>
              <a:rPr kumimoji="1" lang="zh-CN" altLang="en-US"/>
              <a:t>多道程序设计系统 （</a:t>
            </a:r>
            <a:r>
              <a:rPr kumimoji="1" lang="en-US" altLang="zh-CN"/>
              <a:t>Multi-programming</a:t>
            </a:r>
            <a:r>
              <a:rPr kumimoji="1" lang="zh-CN" altLang="en-US"/>
              <a:t> </a:t>
            </a:r>
            <a:r>
              <a:rPr kumimoji="1" lang="en-US" altLang="zh-CN"/>
              <a:t>system</a:t>
            </a:r>
            <a:r>
              <a:rPr kumimoji="1" lang="zh-CN" altLang="en-US"/>
              <a:t>）</a:t>
            </a:r>
            <a:endParaRPr kumimoji="1" lang="en-US" altLang="zh-CN"/>
          </a:p>
          <a:p>
            <a:pPr>
              <a:lnSpc>
                <a:spcPct val="150000"/>
              </a:lnSpc>
            </a:pPr>
            <a:r>
              <a:rPr kumimoji="1" lang="zh-CN" altLang="en-US"/>
              <a:t>多重处理系统（</a:t>
            </a:r>
            <a:r>
              <a:rPr kumimoji="1" lang="en-US" altLang="zh-CN"/>
              <a:t>Multi-processing</a:t>
            </a:r>
            <a:r>
              <a:rPr kumimoji="1" lang="zh-CN" altLang="en-US"/>
              <a:t> </a:t>
            </a:r>
            <a:r>
              <a:rPr kumimoji="1" lang="en-US" altLang="zh-CN"/>
              <a:t>system</a:t>
            </a:r>
            <a:r>
              <a:rPr kumimoji="1" lang="zh-CN" altLang="en-US"/>
              <a:t>）</a:t>
            </a:r>
            <a:endParaRPr kumimoji="1" lang="en-US" altLang="zh-CN"/>
          </a:p>
          <a:p>
            <a:pPr lvl="1">
              <a:lnSpc>
                <a:spcPct val="150000"/>
              </a:lnSpc>
            </a:pPr>
            <a:r>
              <a:rPr kumimoji="1" lang="zh-CN" altLang="en-US"/>
              <a:t>配置多个物理处理器</a:t>
            </a:r>
            <a:endParaRPr kumimoji="1" lang="en-US" altLang="zh-CN"/>
          </a:p>
          <a:p>
            <a:pPr lvl="1">
              <a:lnSpc>
                <a:spcPct val="150000"/>
              </a:lnSpc>
            </a:pPr>
            <a:r>
              <a:rPr kumimoji="1" lang="zh-CN" altLang="en-US"/>
              <a:t>能够</a:t>
            </a:r>
            <a:r>
              <a:rPr kumimoji="1" lang="zh-CN" altLang="en-US">
                <a:solidFill>
                  <a:schemeClr val="accent1">
                    <a:lumMod val="75000"/>
                  </a:schemeClr>
                </a:solidFill>
              </a:rPr>
              <a:t>并行</a:t>
            </a:r>
            <a:r>
              <a:rPr kumimoji="1" lang="zh-CN" altLang="en-US"/>
              <a:t>执行多道程序</a:t>
            </a:r>
            <a:endParaRPr kumimoji="1" lang="en-US" altLang="zh-CN"/>
          </a:p>
          <a:p>
            <a:pPr>
              <a:lnSpc>
                <a:spcPct val="150000"/>
              </a:lnSpc>
            </a:pPr>
            <a:r>
              <a:rPr kumimoji="1" lang="zh-CN" altLang="en-US"/>
              <a:t>多重处理系统，必须采用多道程序设计技术；而多道程序设计不一定要求有多重处理系统支持。 </a:t>
            </a:r>
          </a:p>
          <a:p>
            <a:pPr>
              <a:lnSpc>
                <a:spcPct val="150000"/>
              </a:lnSpc>
            </a:pPr>
            <a:endParaRPr kumimoji="1" lang="zh-CN" altLang="en-US"/>
          </a:p>
        </p:txBody>
      </p:sp>
    </p:spTree>
    <p:extLst>
      <p:ext uri="{BB962C8B-B14F-4D97-AF65-F5344CB8AC3E}">
        <p14:creationId xmlns:p14="http://schemas.microsoft.com/office/powerpoint/2010/main" val="17804287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多道程序设计</a:t>
            </a:r>
          </a:p>
        </p:txBody>
      </p:sp>
      <p:sp>
        <p:nvSpPr>
          <p:cNvPr id="3" name="Content Placeholder 2"/>
          <p:cNvSpPr>
            <a:spLocks noGrp="1"/>
          </p:cNvSpPr>
          <p:nvPr>
            <p:ph idx="1"/>
          </p:nvPr>
        </p:nvSpPr>
        <p:spPr/>
        <p:txBody>
          <a:bodyPr>
            <a:normAutofit lnSpcReduction="10000"/>
          </a:bodyPr>
          <a:lstStyle/>
          <a:p>
            <a:pPr>
              <a:lnSpc>
                <a:spcPct val="150000"/>
              </a:lnSpc>
            </a:pPr>
            <a:r>
              <a:rPr kumimoji="1" lang="zh-CN" altLang="en-US"/>
              <a:t>实现多道程序设计必须妥善地解决三个问题 </a:t>
            </a:r>
          </a:p>
          <a:p>
            <a:pPr marL="914400" lvl="1" indent="-457200">
              <a:lnSpc>
                <a:spcPct val="150000"/>
              </a:lnSpc>
              <a:buFont typeface="+mj-lt"/>
              <a:buAutoNum type="arabicPeriod"/>
            </a:pPr>
            <a:r>
              <a:rPr kumimoji="1" lang="zh-CN" altLang="en-US"/>
              <a:t>存储保护、程序浮动和内存扩充</a:t>
            </a:r>
            <a:endParaRPr kumimoji="1" lang="en-US" altLang="zh-CN"/>
          </a:p>
          <a:p>
            <a:pPr lvl="2">
              <a:lnSpc>
                <a:spcPct val="150000"/>
              </a:lnSpc>
            </a:pPr>
            <a:r>
              <a:rPr kumimoji="1" lang="zh-CN" altLang="en-US"/>
              <a:t>多道进程间，只访问自己的区域；每个进程并不能占据内存中的固定位置，而是由操作系统进行分配，需要进行地址重定位；多个进程占据的空间会超出物理内存大小，需要辅存支持。</a:t>
            </a:r>
          </a:p>
          <a:p>
            <a:pPr marL="914400" lvl="1" indent="-457200">
              <a:lnSpc>
                <a:spcPct val="150000"/>
              </a:lnSpc>
              <a:buFont typeface="+mj-lt"/>
              <a:buAutoNum type="arabicPeriod"/>
            </a:pPr>
            <a:r>
              <a:rPr kumimoji="1" lang="zh-CN" altLang="en-US"/>
              <a:t>处理器的管理和调度</a:t>
            </a:r>
            <a:endParaRPr kumimoji="1" lang="en-US" altLang="zh-CN"/>
          </a:p>
          <a:p>
            <a:pPr lvl="2">
              <a:lnSpc>
                <a:spcPct val="150000"/>
              </a:lnSpc>
            </a:pPr>
            <a:r>
              <a:rPr kumimoji="1" lang="zh-CN" altLang="en-US"/>
              <a:t>多个进程需要轮流（或依据其它策略）来占据处理器时间。</a:t>
            </a:r>
          </a:p>
          <a:p>
            <a:pPr marL="914400" lvl="1" indent="-457200">
              <a:lnSpc>
                <a:spcPct val="150000"/>
              </a:lnSpc>
              <a:buFont typeface="+mj-lt"/>
              <a:buAutoNum type="arabicPeriod"/>
            </a:pPr>
            <a:r>
              <a:rPr kumimoji="1" lang="zh-CN" altLang="en-US"/>
              <a:t>系统资源的管理和调度</a:t>
            </a:r>
            <a:endParaRPr kumimoji="1" lang="en-US" altLang="zh-CN"/>
          </a:p>
          <a:p>
            <a:pPr lvl="2">
              <a:lnSpc>
                <a:spcPct val="150000"/>
              </a:lnSpc>
            </a:pPr>
            <a:r>
              <a:rPr kumimoji="1" lang="zh-CN" altLang="en-US"/>
              <a:t>其它系统资源也需要按一定策略来分配给不同进程使用。</a:t>
            </a:r>
          </a:p>
          <a:p>
            <a:pPr>
              <a:lnSpc>
                <a:spcPct val="150000"/>
              </a:lnSpc>
            </a:pPr>
            <a:endParaRPr kumimoji="1" lang="zh-CN" altLang="en-US"/>
          </a:p>
        </p:txBody>
      </p:sp>
    </p:spTree>
    <p:extLst>
      <p:ext uri="{BB962C8B-B14F-4D97-AF65-F5344CB8AC3E}">
        <p14:creationId xmlns:p14="http://schemas.microsoft.com/office/powerpoint/2010/main" val="11248110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1.2.3</a:t>
            </a:r>
            <a:r>
              <a:rPr kumimoji="1" lang="zh-CN" altLang="en-US"/>
              <a:t> 操作系统的形成</a:t>
            </a:r>
          </a:p>
        </p:txBody>
      </p:sp>
      <p:sp>
        <p:nvSpPr>
          <p:cNvPr id="3" name="Content Placeholder 2"/>
          <p:cNvSpPr>
            <a:spLocks noGrp="1"/>
          </p:cNvSpPr>
          <p:nvPr>
            <p:ph idx="1"/>
          </p:nvPr>
        </p:nvSpPr>
        <p:spPr/>
        <p:txBody>
          <a:bodyPr/>
          <a:lstStyle/>
          <a:p>
            <a:pPr>
              <a:lnSpc>
                <a:spcPct val="150000"/>
              </a:lnSpc>
            </a:pPr>
            <a:r>
              <a:rPr kumimoji="1" lang="zh-CN" altLang="en-US"/>
              <a:t>中断和通道技术的发展，奠定了多道程序设计的基础</a:t>
            </a:r>
            <a:endParaRPr kumimoji="1" lang="en-US" altLang="zh-CN"/>
          </a:p>
          <a:p>
            <a:pPr>
              <a:lnSpc>
                <a:spcPct val="150000"/>
              </a:lnSpc>
            </a:pPr>
            <a:r>
              <a:rPr kumimoji="1" lang="zh-CN" altLang="en-US"/>
              <a:t>多道程序设计同时也需要性能更加强大的外存设备</a:t>
            </a:r>
            <a:endParaRPr kumimoji="1" lang="en-US" altLang="zh-CN"/>
          </a:p>
          <a:p>
            <a:pPr>
              <a:lnSpc>
                <a:spcPct val="150000"/>
              </a:lnSpc>
            </a:pPr>
            <a:r>
              <a:rPr kumimoji="1" lang="en-US" altLang="zh-CN"/>
              <a:t>20</a:t>
            </a:r>
            <a:r>
              <a:rPr kumimoji="1" lang="zh-CN" altLang="en-US"/>
              <a:t>世纪</a:t>
            </a:r>
            <a:r>
              <a:rPr kumimoji="1" lang="en-US" altLang="zh-CN"/>
              <a:t>60</a:t>
            </a:r>
            <a:r>
              <a:rPr kumimoji="1" lang="zh-CN" altLang="en-US"/>
              <a:t>年代中期，磁盘的发明，成为了操作系统的最后一块拼图</a:t>
            </a:r>
            <a:endParaRPr kumimoji="1" lang="en-US" altLang="zh-CN"/>
          </a:p>
          <a:p>
            <a:pPr>
              <a:lnSpc>
                <a:spcPct val="150000"/>
              </a:lnSpc>
            </a:pPr>
            <a:r>
              <a:rPr kumimoji="1" lang="zh-CN" altLang="en-US"/>
              <a:t>操作系统显著提高了计算机资源管理水平和自动化操作效率，提供了存储管理、文件管理、分时和实时操作等功能，多道程序设计发展日臻完善。</a:t>
            </a:r>
          </a:p>
        </p:txBody>
      </p:sp>
    </p:spTree>
    <p:extLst>
      <p:ext uri="{BB962C8B-B14F-4D97-AF65-F5344CB8AC3E}">
        <p14:creationId xmlns:p14="http://schemas.microsoft.com/office/powerpoint/2010/main" val="6446470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p:txBody>
          <a:bodyPr>
            <a:normAutofit lnSpcReduction="10000"/>
          </a:bodyPr>
          <a:lstStyle/>
          <a:p>
            <a:r>
              <a:rPr kumimoji="1" lang="zh-CN" altLang="en-US"/>
              <a:t>操作系统的发展动力主要有以下五个方面： </a:t>
            </a:r>
          </a:p>
          <a:p>
            <a:pPr marL="914400" lvl="1" indent="-457200">
              <a:buFont typeface="+mj-lt"/>
              <a:buAutoNum type="arabicPeriod"/>
            </a:pPr>
            <a:r>
              <a:rPr kumimoji="1" lang="zh-CN" altLang="en-US"/>
              <a:t>器件快速更新换代</a:t>
            </a:r>
          </a:p>
          <a:p>
            <a:pPr lvl="2"/>
            <a:r>
              <a:rPr kumimoji="1" lang="zh-CN" altLang="en-US"/>
              <a:t>计算机体系结构不断发展</a:t>
            </a:r>
          </a:p>
          <a:p>
            <a:pPr lvl="2"/>
            <a:r>
              <a:rPr kumimoji="1" lang="zh-CN" altLang="en-US"/>
              <a:t>内存管理支撑硬件由分页、分段机制代替了界寄存器</a:t>
            </a:r>
          </a:p>
          <a:p>
            <a:pPr lvl="2"/>
            <a:r>
              <a:rPr kumimoji="1" lang="zh-CN" altLang="en-US"/>
              <a:t>图形终端代替字符终端</a:t>
            </a:r>
          </a:p>
          <a:p>
            <a:pPr lvl="2"/>
            <a:r>
              <a:rPr kumimoji="1" lang="zh-CN" altLang="en-US"/>
              <a:t>中断、通道设施的引入</a:t>
            </a:r>
          </a:p>
          <a:p>
            <a:pPr lvl="2"/>
            <a:r>
              <a:rPr kumimoji="1" lang="zh-CN" altLang="en-US"/>
              <a:t>单处理机改进为多处理机系统</a:t>
            </a:r>
          </a:p>
          <a:p>
            <a:pPr lvl="2"/>
            <a:r>
              <a:rPr kumimoji="1" lang="zh-CN" altLang="en-US"/>
              <a:t>计算机网络的出现和发展</a:t>
            </a:r>
          </a:p>
          <a:p>
            <a:pPr lvl="2"/>
            <a:r>
              <a:rPr kumimoji="1" lang="zh-CN" altLang="en-US"/>
              <a:t>信息家电的发展等都是计算机体系结构的发展 </a:t>
            </a:r>
          </a:p>
          <a:p>
            <a:pPr marL="914400" lvl="1" indent="-457200">
              <a:buFont typeface="+mj-lt"/>
              <a:buAutoNum type="arabicPeriod"/>
            </a:pPr>
            <a:r>
              <a:rPr kumimoji="1" lang="zh-CN" altLang="en-US"/>
              <a:t>提高计算机系统资源利用率的需要 </a:t>
            </a:r>
          </a:p>
          <a:p>
            <a:pPr marL="914400" lvl="1" indent="-457200">
              <a:buFont typeface="+mj-lt"/>
              <a:buAutoNum type="arabicPeriod"/>
            </a:pPr>
            <a:r>
              <a:rPr kumimoji="1" lang="zh-CN" altLang="en-US"/>
              <a:t>让用户使用计算机越来越方便的需要</a:t>
            </a:r>
          </a:p>
          <a:p>
            <a:pPr lvl="2"/>
            <a:r>
              <a:rPr kumimoji="1" lang="zh-CN" altLang="en-US"/>
              <a:t>批处理系统发展为分时系统</a:t>
            </a:r>
          </a:p>
          <a:p>
            <a:pPr marL="914400" lvl="1" indent="-457200">
              <a:buFont typeface="+mj-lt"/>
              <a:buAutoNum type="arabicPeriod"/>
            </a:pPr>
            <a:r>
              <a:rPr kumimoji="1" lang="zh-CN" altLang="en-US"/>
              <a:t>字符用户界面发展为图形用户界面 </a:t>
            </a:r>
          </a:p>
          <a:p>
            <a:pPr marL="914400" lvl="1" indent="-457200">
              <a:buFont typeface="+mj-lt"/>
              <a:buAutoNum type="arabicPeriod"/>
            </a:pPr>
            <a:r>
              <a:rPr kumimoji="1" lang="zh-CN" altLang="en-US"/>
              <a:t>满足用户新要求，提供给用户新服务 </a:t>
            </a:r>
          </a:p>
          <a:p>
            <a:endParaRPr kumimoji="1" lang="zh-CN" altLang="en-US"/>
          </a:p>
        </p:txBody>
      </p:sp>
    </p:spTree>
    <p:extLst>
      <p:ext uri="{BB962C8B-B14F-4D97-AF65-F5344CB8AC3E}">
        <p14:creationId xmlns:p14="http://schemas.microsoft.com/office/powerpoint/2010/main" val="20010628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p:txBody>
          <a:bodyPr/>
          <a:lstStyle/>
          <a:p>
            <a:pPr marL="457200" indent="-457200">
              <a:buFont typeface="+mj-lt"/>
              <a:buAutoNum type="arabicPeriod"/>
            </a:pPr>
            <a:r>
              <a:rPr kumimoji="1" lang="zh-CN" altLang="en-US"/>
              <a:t>批处理系统</a:t>
            </a:r>
          </a:p>
          <a:p>
            <a:pPr marL="457200" indent="-457200">
              <a:buFont typeface="+mj-lt"/>
              <a:buAutoNum type="arabicPeriod"/>
            </a:pPr>
            <a:r>
              <a:rPr kumimoji="1" lang="zh-CN" altLang="en-US"/>
              <a:t>分时操作系统</a:t>
            </a:r>
          </a:p>
          <a:p>
            <a:pPr marL="457200" indent="-457200">
              <a:buFont typeface="+mj-lt"/>
              <a:buAutoNum type="arabicPeriod"/>
            </a:pPr>
            <a:r>
              <a:rPr kumimoji="1" lang="zh-CN" altLang="en-US"/>
              <a:t>实时操作系统</a:t>
            </a:r>
          </a:p>
          <a:p>
            <a:pPr>
              <a:lnSpc>
                <a:spcPct val="200000"/>
              </a:lnSpc>
            </a:pPr>
            <a:r>
              <a:rPr kumimoji="1" lang="zh-CN" altLang="en-US"/>
              <a:t>进一步发展</a:t>
            </a:r>
            <a:endParaRPr kumimoji="1" lang="en-US" altLang="zh-CN"/>
          </a:p>
          <a:p>
            <a:pPr lvl="1"/>
            <a:r>
              <a:rPr kumimoji="1" lang="zh-CN" altLang="en-US"/>
              <a:t>微机操作系统</a:t>
            </a:r>
          </a:p>
          <a:p>
            <a:pPr lvl="1"/>
            <a:r>
              <a:rPr kumimoji="1" lang="zh-CN" altLang="en-US"/>
              <a:t>并行操作系统</a:t>
            </a:r>
          </a:p>
          <a:p>
            <a:pPr lvl="1"/>
            <a:r>
              <a:rPr kumimoji="1" lang="zh-CN" altLang="en-US"/>
              <a:t>网络操作系统</a:t>
            </a:r>
          </a:p>
          <a:p>
            <a:pPr lvl="1"/>
            <a:r>
              <a:rPr kumimoji="1" lang="zh-CN" altLang="en-US"/>
              <a:t>分布式操作系统</a:t>
            </a:r>
          </a:p>
          <a:p>
            <a:pPr lvl="1"/>
            <a:r>
              <a:rPr kumimoji="1" lang="zh-CN" altLang="en-US"/>
              <a:t>嵌入式操作系统 </a:t>
            </a:r>
          </a:p>
          <a:p>
            <a:pPr marL="457200" indent="-457200">
              <a:buFont typeface="+mj-lt"/>
              <a:buAutoNum type="arabicPeriod"/>
            </a:pPr>
            <a:endParaRPr kumimoji="1" lang="zh-CN" altLang="en-US"/>
          </a:p>
        </p:txBody>
      </p:sp>
      <p:pic>
        <p:nvPicPr>
          <p:cNvPr id="5" name="Picture 4"/>
          <p:cNvPicPr>
            <a:picLocks noChangeAspect="1"/>
          </p:cNvPicPr>
          <p:nvPr/>
        </p:nvPicPr>
        <p:blipFill>
          <a:blip r:embed="rId2"/>
          <a:stretch>
            <a:fillRect/>
          </a:stretch>
        </p:blipFill>
        <p:spPr>
          <a:xfrm>
            <a:off x="5575300" y="1955800"/>
            <a:ext cx="1828800" cy="1092200"/>
          </a:xfrm>
          <a:prstGeom prst="rect">
            <a:avLst/>
          </a:prstGeom>
          <a:ln>
            <a:solidFill>
              <a:schemeClr val="tx1"/>
            </a:solidFill>
          </a:ln>
        </p:spPr>
      </p:pic>
      <p:pic>
        <p:nvPicPr>
          <p:cNvPr id="4" name="Picture 3"/>
          <p:cNvPicPr>
            <a:picLocks noChangeAspect="1"/>
          </p:cNvPicPr>
          <p:nvPr/>
        </p:nvPicPr>
        <p:blipFill>
          <a:blip r:embed="rId3"/>
          <a:stretch>
            <a:fillRect/>
          </a:stretch>
        </p:blipFill>
        <p:spPr>
          <a:xfrm>
            <a:off x="5575301" y="3232152"/>
            <a:ext cx="1828799" cy="998806"/>
          </a:xfrm>
          <a:prstGeom prst="rect">
            <a:avLst/>
          </a:prstGeom>
          <a:ln>
            <a:solidFill>
              <a:schemeClr val="tx1"/>
            </a:solidFill>
          </a:ln>
        </p:spPr>
      </p:pic>
      <p:pic>
        <p:nvPicPr>
          <p:cNvPr id="6" name="Picture 5"/>
          <p:cNvPicPr>
            <a:picLocks noChangeAspect="1"/>
          </p:cNvPicPr>
          <p:nvPr/>
        </p:nvPicPr>
        <p:blipFill>
          <a:blip r:embed="rId4"/>
          <a:stretch>
            <a:fillRect/>
          </a:stretch>
        </p:blipFill>
        <p:spPr>
          <a:xfrm>
            <a:off x="3575051" y="3314700"/>
            <a:ext cx="1800000" cy="1350000"/>
          </a:xfrm>
          <a:prstGeom prst="rect">
            <a:avLst/>
          </a:prstGeom>
          <a:ln>
            <a:solidFill>
              <a:schemeClr val="tx1"/>
            </a:solidFill>
          </a:ln>
        </p:spPr>
      </p:pic>
      <p:pic>
        <p:nvPicPr>
          <p:cNvPr id="7" name="Picture 6"/>
          <p:cNvPicPr>
            <a:picLocks noChangeAspect="1"/>
          </p:cNvPicPr>
          <p:nvPr/>
        </p:nvPicPr>
        <p:blipFill>
          <a:blip r:embed="rId5"/>
          <a:stretch>
            <a:fillRect/>
          </a:stretch>
        </p:blipFill>
        <p:spPr>
          <a:xfrm>
            <a:off x="5575300" y="4381500"/>
            <a:ext cx="1879600" cy="1409700"/>
          </a:xfrm>
          <a:prstGeom prst="rect">
            <a:avLst/>
          </a:prstGeom>
          <a:ln>
            <a:solidFill>
              <a:schemeClr val="tx1"/>
            </a:solidFill>
          </a:ln>
        </p:spPr>
      </p:pic>
      <p:pic>
        <p:nvPicPr>
          <p:cNvPr id="8" name="Picture 7"/>
          <p:cNvPicPr>
            <a:picLocks noChangeAspect="1"/>
          </p:cNvPicPr>
          <p:nvPr/>
        </p:nvPicPr>
        <p:blipFill>
          <a:blip r:embed="rId6"/>
          <a:stretch>
            <a:fillRect/>
          </a:stretch>
        </p:blipFill>
        <p:spPr>
          <a:xfrm>
            <a:off x="3575051" y="4813300"/>
            <a:ext cx="1800000" cy="1202344"/>
          </a:xfrm>
          <a:prstGeom prst="rect">
            <a:avLst/>
          </a:prstGeom>
          <a:ln>
            <a:solidFill>
              <a:schemeClr val="tx1"/>
            </a:solidFill>
          </a:ln>
        </p:spPr>
      </p:pic>
      <p:pic>
        <p:nvPicPr>
          <p:cNvPr id="9" name="Picture 8"/>
          <p:cNvPicPr>
            <a:picLocks noChangeAspect="1"/>
          </p:cNvPicPr>
          <p:nvPr/>
        </p:nvPicPr>
        <p:blipFill>
          <a:blip r:embed="rId7"/>
          <a:stretch>
            <a:fillRect/>
          </a:stretch>
        </p:blipFill>
        <p:spPr>
          <a:xfrm>
            <a:off x="3575051" y="1739900"/>
            <a:ext cx="1800000" cy="1422439"/>
          </a:xfrm>
          <a:prstGeom prst="rect">
            <a:avLst/>
          </a:prstGeom>
        </p:spPr>
      </p:pic>
      <p:pic>
        <p:nvPicPr>
          <p:cNvPr id="10" name="Picture 9"/>
          <p:cNvPicPr>
            <a:picLocks noChangeAspect="1"/>
          </p:cNvPicPr>
          <p:nvPr/>
        </p:nvPicPr>
        <p:blipFill>
          <a:blip r:embed="rId8"/>
          <a:stretch>
            <a:fillRect/>
          </a:stretch>
        </p:blipFill>
        <p:spPr>
          <a:xfrm>
            <a:off x="7543801" y="1860550"/>
            <a:ext cx="1499454" cy="1479550"/>
          </a:xfrm>
          <a:prstGeom prst="rect">
            <a:avLst/>
          </a:prstGeom>
        </p:spPr>
      </p:pic>
      <p:pic>
        <p:nvPicPr>
          <p:cNvPr id="11" name="Picture 10"/>
          <p:cNvPicPr>
            <a:picLocks noChangeAspect="1"/>
          </p:cNvPicPr>
          <p:nvPr/>
        </p:nvPicPr>
        <p:blipFill>
          <a:blip r:embed="rId9"/>
          <a:stretch>
            <a:fillRect/>
          </a:stretch>
        </p:blipFill>
        <p:spPr>
          <a:xfrm>
            <a:off x="7512051" y="3581400"/>
            <a:ext cx="1530350" cy="2179985"/>
          </a:xfrm>
          <a:prstGeom prst="rect">
            <a:avLst/>
          </a:prstGeom>
        </p:spPr>
      </p:pic>
    </p:spTree>
    <p:extLst>
      <p:ext uri="{BB962C8B-B14F-4D97-AF65-F5344CB8AC3E}">
        <p14:creationId xmlns:p14="http://schemas.microsoft.com/office/powerpoint/2010/main" val="2021599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p:txBody>
          <a:bodyPr>
            <a:normAutofit fontScale="92500" lnSpcReduction="10000"/>
          </a:bodyPr>
          <a:lstStyle/>
          <a:p>
            <a:pPr>
              <a:lnSpc>
                <a:spcPct val="150000"/>
              </a:lnSpc>
            </a:pPr>
            <a:r>
              <a:rPr kumimoji="1" lang="zh-CN" altLang="en-US">
                <a:solidFill>
                  <a:schemeClr val="accent1">
                    <a:lumMod val="75000"/>
                  </a:schemeClr>
                </a:solidFill>
              </a:rPr>
              <a:t>批处理操作系统</a:t>
            </a:r>
            <a:r>
              <a:rPr kumimoji="1" lang="zh-CN" altLang="en-US"/>
              <a:t>（</a:t>
            </a:r>
            <a:r>
              <a:rPr kumimoji="1" lang="en-US" altLang="zh-CN"/>
              <a:t>Batch Operating System</a:t>
            </a:r>
            <a:r>
              <a:rPr kumimoji="1" lang="zh-CN" altLang="en-US"/>
              <a:t>）</a:t>
            </a:r>
            <a:endParaRPr kumimoji="1" lang="en-US" altLang="zh-CN"/>
          </a:p>
          <a:p>
            <a:pPr lvl="1">
              <a:lnSpc>
                <a:spcPct val="150000"/>
              </a:lnSpc>
            </a:pPr>
            <a:r>
              <a:rPr kumimoji="1" lang="zh-CN" altLang="en-US"/>
              <a:t>用户把要计算的应用问题编成程序，连同数据和作业说明书一起交给操作员，操作员集中一批作业，输入到计算机中。然后，由操作系统来调度和控制作业的执行。这种批量化处理作业方式的操作系统称为批处理操作系统 </a:t>
            </a:r>
          </a:p>
          <a:p>
            <a:pPr>
              <a:lnSpc>
                <a:spcPct val="150000"/>
              </a:lnSpc>
            </a:pPr>
            <a:r>
              <a:rPr kumimoji="1" lang="zh-CN" altLang="en-US"/>
              <a:t>批处理系统的主要特征（优缺点） </a:t>
            </a:r>
          </a:p>
          <a:p>
            <a:pPr lvl="1">
              <a:lnSpc>
                <a:spcPct val="150000"/>
              </a:lnSpc>
            </a:pPr>
            <a:r>
              <a:rPr kumimoji="1" lang="zh-CN" altLang="en-US"/>
              <a:t>用户脱机工作</a:t>
            </a:r>
          </a:p>
          <a:p>
            <a:pPr lvl="1">
              <a:lnSpc>
                <a:spcPct val="150000"/>
              </a:lnSpc>
            </a:pPr>
            <a:r>
              <a:rPr kumimoji="1" lang="zh-CN" altLang="en-US"/>
              <a:t>成批处理作业</a:t>
            </a:r>
          </a:p>
          <a:p>
            <a:pPr lvl="1">
              <a:lnSpc>
                <a:spcPct val="150000"/>
              </a:lnSpc>
            </a:pPr>
            <a:r>
              <a:rPr kumimoji="1" lang="zh-CN" altLang="en-US"/>
              <a:t>单</a:t>
            </a:r>
            <a:r>
              <a:rPr kumimoji="1" lang="en-US" altLang="zh-CN"/>
              <a:t>/</a:t>
            </a:r>
            <a:r>
              <a:rPr kumimoji="1" lang="zh-CN" altLang="en-US"/>
              <a:t>多个程序运行 </a:t>
            </a:r>
          </a:p>
          <a:p>
            <a:pPr>
              <a:lnSpc>
                <a:spcPct val="150000"/>
              </a:lnSpc>
            </a:pPr>
            <a:endParaRPr kumimoji="1" lang="zh-CN" altLang="en-US"/>
          </a:p>
        </p:txBody>
      </p:sp>
      <p:sp>
        <p:nvSpPr>
          <p:cNvPr id="4" name="TextBox 3"/>
          <p:cNvSpPr txBox="1">
            <a:spLocks noChangeArrowheads="1"/>
          </p:cNvSpPr>
          <p:nvPr/>
        </p:nvSpPr>
        <p:spPr bwMode="auto">
          <a:xfrm>
            <a:off x="5672072" y="4116388"/>
            <a:ext cx="2824228" cy="2352973"/>
          </a:xfrm>
          <a:prstGeom prst="roundRect">
            <a:avLst>
              <a:gd name="adj" fmla="val 4827"/>
            </a:avLst>
          </a:prstGeom>
          <a:solidFill>
            <a:schemeClr val="accent2">
              <a:lumMod val="20000"/>
              <a:lumOff val="80000"/>
            </a:schemeClr>
          </a:solidFill>
          <a:ln w="19050">
            <a:solidFill>
              <a:schemeClr val="tx1"/>
            </a:solidFill>
          </a:ln>
        </p:spPr>
        <p:txBody>
          <a:bodyPr wrap="square">
            <a:spAutoFit/>
          </a:bodyPr>
          <a:lstStyle>
            <a:lvl1pPr>
              <a:defRPr sz="2400">
                <a:solidFill>
                  <a:schemeClr val="tx1"/>
                </a:solidFill>
                <a:latin typeface="Arial" charset="0"/>
                <a:ea typeface="隶书" charset="0"/>
              </a:defRPr>
            </a:lvl1pPr>
            <a:lvl2pPr marL="742950" indent="-285750">
              <a:defRPr sz="2400">
                <a:solidFill>
                  <a:schemeClr val="tx1"/>
                </a:solidFill>
                <a:latin typeface="Arial" charset="0"/>
                <a:ea typeface="隶书" charset="0"/>
              </a:defRPr>
            </a:lvl2pPr>
            <a:lvl3pPr marL="1143000" indent="-228600">
              <a:defRPr sz="2400">
                <a:solidFill>
                  <a:schemeClr val="tx1"/>
                </a:solidFill>
                <a:latin typeface="Arial" charset="0"/>
                <a:ea typeface="隶书" charset="0"/>
              </a:defRPr>
            </a:lvl3pPr>
            <a:lvl4pPr marL="1600200" indent="-228600">
              <a:defRPr sz="2400">
                <a:solidFill>
                  <a:schemeClr val="tx1"/>
                </a:solidFill>
                <a:latin typeface="Arial" charset="0"/>
                <a:ea typeface="隶书" charset="0"/>
              </a:defRPr>
            </a:lvl4pPr>
            <a:lvl5pPr marL="2057400" indent="-228600">
              <a:defRPr sz="2400">
                <a:solidFill>
                  <a:schemeClr val="tx1"/>
                </a:solidFill>
                <a:latin typeface="Arial" charset="0"/>
                <a:ea typeface="隶书" charset="0"/>
              </a:defRPr>
            </a:lvl5pPr>
            <a:lvl6pPr marL="2514600" indent="-228600" eaLnBrk="0" fontAlgn="base" hangingPunct="0">
              <a:spcBef>
                <a:spcPct val="0"/>
              </a:spcBef>
              <a:spcAft>
                <a:spcPct val="0"/>
              </a:spcAft>
              <a:defRPr sz="2400">
                <a:solidFill>
                  <a:schemeClr val="tx1"/>
                </a:solidFill>
                <a:latin typeface="Arial" charset="0"/>
                <a:ea typeface="隶书" charset="0"/>
              </a:defRPr>
            </a:lvl6pPr>
            <a:lvl7pPr marL="2971800" indent="-228600" eaLnBrk="0" fontAlgn="base" hangingPunct="0">
              <a:spcBef>
                <a:spcPct val="0"/>
              </a:spcBef>
              <a:spcAft>
                <a:spcPct val="0"/>
              </a:spcAft>
              <a:defRPr sz="2400">
                <a:solidFill>
                  <a:schemeClr val="tx1"/>
                </a:solidFill>
                <a:latin typeface="Arial" charset="0"/>
                <a:ea typeface="隶书" charset="0"/>
              </a:defRPr>
            </a:lvl7pPr>
            <a:lvl8pPr marL="3429000" indent="-228600" eaLnBrk="0" fontAlgn="base" hangingPunct="0">
              <a:spcBef>
                <a:spcPct val="0"/>
              </a:spcBef>
              <a:spcAft>
                <a:spcPct val="0"/>
              </a:spcAft>
              <a:defRPr sz="2400">
                <a:solidFill>
                  <a:schemeClr val="tx1"/>
                </a:solidFill>
                <a:latin typeface="Arial" charset="0"/>
                <a:ea typeface="隶书" charset="0"/>
              </a:defRPr>
            </a:lvl8pPr>
            <a:lvl9pPr marL="3886200" indent="-228600" eaLnBrk="0" fontAlgn="base" hangingPunct="0">
              <a:spcBef>
                <a:spcPct val="0"/>
              </a:spcBef>
              <a:spcAft>
                <a:spcPct val="0"/>
              </a:spcAft>
              <a:defRPr sz="2400">
                <a:solidFill>
                  <a:schemeClr val="tx1"/>
                </a:solidFill>
                <a:latin typeface="Arial" charset="0"/>
                <a:ea typeface="隶书" charset="0"/>
              </a:defRPr>
            </a:lvl9pPr>
          </a:lstStyle>
          <a:p>
            <a:pPr algn="just" eaLnBrk="1" hangingPunct="1">
              <a:lnSpc>
                <a:spcPct val="200000"/>
              </a:lnSpc>
            </a:pPr>
            <a:r>
              <a:rPr lang="en-US" altLang="zh-CN">
                <a:latin typeface="Microsoft YaHei" charset="-122"/>
                <a:ea typeface="Microsoft YaHei" charset="-122"/>
                <a:cs typeface="Microsoft YaHei" charset="-122"/>
              </a:rPr>
              <a:t>Batch</a:t>
            </a:r>
            <a:r>
              <a:rPr lang="zh-CN" altLang="en-US">
                <a:latin typeface="Microsoft YaHei" charset="-122"/>
                <a:ea typeface="Microsoft YaHei" charset="-122"/>
                <a:cs typeface="Microsoft YaHei" charset="-122"/>
              </a:rPr>
              <a:t> 如今多指“非交互”式计算，如</a:t>
            </a:r>
            <a:r>
              <a:rPr lang="en-US" altLang="zh-CN">
                <a:latin typeface="Microsoft YaHei" charset="-122"/>
                <a:ea typeface="Microsoft YaHei" charset="-122"/>
                <a:cs typeface="Microsoft YaHei" charset="-122"/>
              </a:rPr>
              <a:t>.sh, .bat</a:t>
            </a:r>
            <a:r>
              <a:rPr lang="zh-CN" altLang="en-US">
                <a:latin typeface="Microsoft YaHei" charset="-122"/>
                <a:ea typeface="Microsoft YaHei" charset="-122"/>
                <a:cs typeface="Microsoft YaHei" charset="-122"/>
              </a:rPr>
              <a:t>程序等</a:t>
            </a:r>
            <a:endParaRPr lang="en-US" altLang="en-US">
              <a:latin typeface="Microsoft YaHei" charset="-122"/>
              <a:ea typeface="Microsoft YaHei" charset="-122"/>
              <a:cs typeface="Microsoft YaHei" charset="-122"/>
            </a:endParaRPr>
          </a:p>
        </p:txBody>
      </p:sp>
    </p:spTree>
    <p:extLst>
      <p:ext uri="{BB962C8B-B14F-4D97-AF65-F5344CB8AC3E}">
        <p14:creationId xmlns:p14="http://schemas.microsoft.com/office/powerpoint/2010/main" val="1866872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1.2</a:t>
            </a:r>
            <a:r>
              <a:rPr kumimoji="1" lang="zh-CN" altLang="en-US" dirty="0"/>
              <a:t> 操作系统形成与发展</a:t>
            </a:r>
          </a:p>
        </p:txBody>
      </p:sp>
      <p:graphicFrame>
        <p:nvGraphicFramePr>
          <p:cNvPr id="4" name="Content Placeholder 3"/>
          <p:cNvGraphicFramePr>
            <a:graphicFrameLocks noGrp="1"/>
          </p:cNvGraphicFramePr>
          <p:nvPr>
            <p:ph idx="1"/>
            <p:extLst/>
          </p:nvPr>
        </p:nvGraphicFramePr>
        <p:xfrm>
          <a:off x="615587" y="2073819"/>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703867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p:txBody>
          <a:bodyPr/>
          <a:lstStyle/>
          <a:p>
            <a:pPr>
              <a:lnSpc>
                <a:spcPct val="150000"/>
              </a:lnSpc>
            </a:pPr>
            <a:r>
              <a:rPr kumimoji="1" lang="zh-CN" altLang="en-US">
                <a:solidFill>
                  <a:schemeClr val="accent1">
                    <a:lumMod val="75000"/>
                  </a:schemeClr>
                </a:solidFill>
              </a:rPr>
              <a:t>分时操作系统</a:t>
            </a:r>
            <a:r>
              <a:rPr kumimoji="1" lang="zh-CN" altLang="en-US"/>
              <a:t>（</a:t>
            </a:r>
            <a:r>
              <a:rPr kumimoji="1" lang="en-US" altLang="zh-CN"/>
              <a:t>Time Sharing Operating System</a:t>
            </a:r>
            <a:r>
              <a:rPr kumimoji="1" lang="zh-CN" altLang="en-US"/>
              <a:t>）</a:t>
            </a:r>
            <a:endParaRPr kumimoji="1" lang="en-US" altLang="zh-CN"/>
          </a:p>
          <a:p>
            <a:pPr lvl="1">
              <a:lnSpc>
                <a:spcPct val="150000"/>
              </a:lnSpc>
            </a:pPr>
            <a:r>
              <a:rPr kumimoji="1" lang="zh-CN" altLang="en-US"/>
              <a:t>允许多个联机用户同时使用一台计算机系统操作系统</a:t>
            </a:r>
          </a:p>
          <a:p>
            <a:pPr lvl="1">
              <a:lnSpc>
                <a:spcPct val="150000"/>
              </a:lnSpc>
            </a:pPr>
            <a:r>
              <a:rPr kumimoji="1" lang="zh-CN" altLang="en-US"/>
              <a:t>在一台主机上连接有多个终端，每个用户在各自的终端上以问答方式控制程序运行，主机中央处理器轮流为每个终端用户服务一段很短的时间，这段时间称为一个时间片，若一个终端用户的程序在一个时间片内未执行完，则挂起等待再次分到时间片时继续运行。每个用户感到自己好象独占一台计算机</a:t>
            </a:r>
          </a:p>
          <a:p>
            <a:pPr>
              <a:lnSpc>
                <a:spcPct val="150000"/>
              </a:lnSpc>
            </a:pPr>
            <a:endParaRPr kumimoji="1" lang="zh-CN" altLang="en-US"/>
          </a:p>
        </p:txBody>
      </p:sp>
    </p:spTree>
    <p:extLst>
      <p:ext uri="{BB962C8B-B14F-4D97-AF65-F5344CB8AC3E}">
        <p14:creationId xmlns:p14="http://schemas.microsoft.com/office/powerpoint/2010/main" val="20121573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a:xfrm>
            <a:off x="628650" y="1825625"/>
            <a:ext cx="7886700" cy="1387475"/>
          </a:xfrm>
        </p:spPr>
        <p:txBody>
          <a:bodyPr/>
          <a:lstStyle/>
          <a:p>
            <a:pPr>
              <a:lnSpc>
                <a:spcPct val="150000"/>
              </a:lnSpc>
            </a:pPr>
            <a:r>
              <a:rPr kumimoji="1" lang="zh-CN" altLang="en-US">
                <a:solidFill>
                  <a:schemeClr val="accent1">
                    <a:lumMod val="75000"/>
                  </a:schemeClr>
                </a:solidFill>
              </a:rPr>
              <a:t>分时操作系统</a:t>
            </a:r>
            <a:r>
              <a:rPr kumimoji="1" lang="zh-CN" altLang="en-US"/>
              <a:t>（</a:t>
            </a:r>
            <a:r>
              <a:rPr kumimoji="1" lang="en-US" altLang="zh-CN"/>
              <a:t>Time Sharing Operating System</a:t>
            </a:r>
            <a:r>
              <a:rPr kumimoji="1" lang="zh-CN" altLang="en-US"/>
              <a:t>）</a:t>
            </a:r>
            <a:endParaRPr kumimoji="1" lang="en-US" altLang="zh-CN"/>
          </a:p>
          <a:p>
            <a:pPr lvl="1">
              <a:lnSpc>
                <a:spcPct val="150000"/>
              </a:lnSpc>
            </a:pPr>
            <a:r>
              <a:rPr kumimoji="1" lang="zh-CN" altLang="en-US"/>
              <a:t>允许多个联机用户同时使用一台计算机系统操作系统</a:t>
            </a:r>
          </a:p>
        </p:txBody>
      </p:sp>
      <p:grpSp>
        <p:nvGrpSpPr>
          <p:cNvPr id="4" name="Group 3"/>
          <p:cNvGrpSpPr/>
          <p:nvPr/>
        </p:nvGrpSpPr>
        <p:grpSpPr>
          <a:xfrm>
            <a:off x="105256" y="3096896"/>
            <a:ext cx="8924444" cy="2907341"/>
            <a:chOff x="142876" y="1661796"/>
            <a:chExt cx="8924444" cy="2907341"/>
          </a:xfrm>
        </p:grpSpPr>
        <p:pic>
          <p:nvPicPr>
            <p:cNvPr id="5" name="Picture 4"/>
            <p:cNvPicPr>
              <a:picLocks noChangeAspect="1"/>
            </p:cNvPicPr>
            <p:nvPr/>
          </p:nvPicPr>
          <p:blipFill>
            <a:blip r:embed="rId2">
              <a:clrChange>
                <a:clrFrom>
                  <a:srgbClr val="FFFFFF"/>
                </a:clrFrom>
                <a:clrTo>
                  <a:srgbClr val="FFFFFF">
                    <a:alpha val="0"/>
                  </a:srgbClr>
                </a:clrTo>
              </a:clrChange>
              <a:duotone>
                <a:schemeClr val="accent1">
                  <a:shade val="45000"/>
                  <a:satMod val="135000"/>
                </a:schemeClr>
                <a:prstClr val="white"/>
              </a:duotone>
            </a:blip>
            <a:stretch>
              <a:fillRect/>
            </a:stretch>
          </p:blipFill>
          <p:spPr>
            <a:xfrm>
              <a:off x="5686425" y="1661796"/>
              <a:ext cx="1376996" cy="1376996"/>
            </a:xfrm>
            <a:prstGeom prst="rect">
              <a:avLst/>
            </a:prstGeom>
          </p:spPr>
        </p:pic>
        <p:grpSp>
          <p:nvGrpSpPr>
            <p:cNvPr id="6" name="Group 5"/>
            <p:cNvGrpSpPr/>
            <p:nvPr/>
          </p:nvGrpSpPr>
          <p:grpSpPr>
            <a:xfrm>
              <a:off x="142876" y="1985963"/>
              <a:ext cx="8924444" cy="2583174"/>
              <a:chOff x="142876" y="1985963"/>
              <a:chExt cx="8924444" cy="2583174"/>
            </a:xfrm>
          </p:grpSpPr>
          <p:sp>
            <p:nvSpPr>
              <p:cNvPr id="7" name="Cube 6"/>
              <p:cNvSpPr/>
              <p:nvPr/>
            </p:nvSpPr>
            <p:spPr>
              <a:xfrm>
                <a:off x="822960" y="1985963"/>
                <a:ext cx="4300538" cy="728663"/>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a:latin typeface="Microsoft YaHei" charset="-122"/>
                    <a:ea typeface="Microsoft YaHei" charset="-122"/>
                    <a:cs typeface="Microsoft YaHei" charset="-122"/>
                  </a:rPr>
                  <a:t>主计算机</a:t>
                </a:r>
                <a:endParaRPr kumimoji="1" lang="zh-CN" altLang="en-US" sz="2400" dirty="0">
                  <a:latin typeface="Microsoft YaHei" charset="-122"/>
                  <a:ea typeface="Microsoft YaHei" charset="-122"/>
                  <a:cs typeface="Microsoft YaHei" charset="-122"/>
                </a:endParaRPr>
              </a:p>
            </p:txBody>
          </p:sp>
          <p:cxnSp>
            <p:nvCxnSpPr>
              <p:cNvPr id="8" name="Straight Connector 7"/>
              <p:cNvCxnSpPr/>
              <p:nvPr/>
            </p:nvCxnSpPr>
            <p:spPr>
              <a:xfrm>
                <a:off x="5123498" y="2279413"/>
                <a:ext cx="562927" cy="70881"/>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142876" y="3038792"/>
                <a:ext cx="3643312"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4029710" y="3038792"/>
                <a:ext cx="4942841"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p:nvPicPr>
            <p:blipFill>
              <a:blip r:embed="rId2">
                <a:clrChange>
                  <a:clrFrom>
                    <a:srgbClr val="FFFFFF"/>
                  </a:clrFrom>
                  <a:clrTo>
                    <a:srgbClr val="FFFFFF">
                      <a:alpha val="0"/>
                    </a:srgbClr>
                  </a:clrTo>
                </a:clrChange>
                <a:duotone>
                  <a:schemeClr val="accent1">
                    <a:shade val="45000"/>
                    <a:satMod val="135000"/>
                  </a:schemeClr>
                  <a:prstClr val="white"/>
                </a:duotone>
              </a:blip>
              <a:stretch>
                <a:fillRect/>
              </a:stretch>
            </p:blipFill>
            <p:spPr>
              <a:xfrm>
                <a:off x="533084" y="3187065"/>
                <a:ext cx="1376996" cy="1376996"/>
              </a:xfrm>
              <a:prstGeom prst="rect">
                <a:avLst/>
              </a:prstGeom>
            </p:spPr>
          </p:pic>
          <p:pic>
            <p:nvPicPr>
              <p:cNvPr id="12" name="Picture 11"/>
              <p:cNvPicPr>
                <a:picLocks noChangeAspect="1"/>
              </p:cNvPicPr>
              <p:nvPr/>
            </p:nvPicPr>
            <p:blipFill>
              <a:blip r:embed="rId2">
                <a:clrChange>
                  <a:clrFrom>
                    <a:srgbClr val="FFFFFF"/>
                  </a:clrFrom>
                  <a:clrTo>
                    <a:srgbClr val="FFFFFF">
                      <a:alpha val="0"/>
                    </a:srgbClr>
                  </a:clrTo>
                </a:clrChange>
                <a:duotone>
                  <a:schemeClr val="accent1">
                    <a:shade val="45000"/>
                    <a:satMod val="135000"/>
                  </a:schemeClr>
                  <a:prstClr val="white"/>
                </a:duotone>
              </a:blip>
              <a:stretch>
                <a:fillRect/>
              </a:stretch>
            </p:blipFill>
            <p:spPr>
              <a:xfrm>
                <a:off x="1964532" y="3187065"/>
                <a:ext cx="1376996" cy="1376996"/>
              </a:xfrm>
              <a:prstGeom prst="rect">
                <a:avLst/>
              </a:prstGeom>
            </p:spPr>
          </p:pic>
          <p:pic>
            <p:nvPicPr>
              <p:cNvPr id="13" name="Picture 12"/>
              <p:cNvPicPr>
                <a:picLocks noChangeAspect="1"/>
              </p:cNvPicPr>
              <p:nvPr/>
            </p:nvPicPr>
            <p:blipFill>
              <a:blip r:embed="rId2">
                <a:clrChange>
                  <a:clrFrom>
                    <a:srgbClr val="FFFFFF"/>
                  </a:clrFrom>
                  <a:clrTo>
                    <a:srgbClr val="FFFFFF">
                      <a:alpha val="0"/>
                    </a:srgbClr>
                  </a:clrTo>
                </a:clrChange>
                <a:duotone>
                  <a:schemeClr val="accent1">
                    <a:shade val="45000"/>
                    <a:satMod val="135000"/>
                  </a:schemeClr>
                  <a:prstClr val="white"/>
                </a:duotone>
              </a:blip>
              <a:stretch>
                <a:fillRect/>
              </a:stretch>
            </p:blipFill>
            <p:spPr>
              <a:xfrm>
                <a:off x="3395980" y="3188334"/>
                <a:ext cx="1376996" cy="1376996"/>
              </a:xfrm>
              <a:prstGeom prst="rect">
                <a:avLst/>
              </a:prstGeom>
            </p:spPr>
          </p:pic>
          <p:pic>
            <p:nvPicPr>
              <p:cNvPr id="14" name="Picture 13"/>
              <p:cNvPicPr>
                <a:picLocks noChangeAspect="1"/>
              </p:cNvPicPr>
              <p:nvPr/>
            </p:nvPicPr>
            <p:blipFill>
              <a:blip r:embed="rId2">
                <a:clrChange>
                  <a:clrFrom>
                    <a:srgbClr val="FFFFFF"/>
                  </a:clrFrom>
                  <a:clrTo>
                    <a:srgbClr val="FFFFFF">
                      <a:alpha val="0"/>
                    </a:srgbClr>
                  </a:clrTo>
                </a:clrChange>
                <a:duotone>
                  <a:schemeClr val="accent1">
                    <a:shade val="45000"/>
                    <a:satMod val="135000"/>
                  </a:schemeClr>
                  <a:prstClr val="white"/>
                </a:duotone>
              </a:blip>
              <a:stretch>
                <a:fillRect/>
              </a:stretch>
            </p:blipFill>
            <p:spPr>
              <a:xfrm>
                <a:off x="4827428" y="3189603"/>
                <a:ext cx="1376996" cy="1376996"/>
              </a:xfrm>
              <a:prstGeom prst="rect">
                <a:avLst/>
              </a:prstGeom>
            </p:spPr>
          </p:pic>
          <p:pic>
            <p:nvPicPr>
              <p:cNvPr id="15" name="Picture 14"/>
              <p:cNvPicPr>
                <a:picLocks noChangeAspect="1"/>
              </p:cNvPicPr>
              <p:nvPr/>
            </p:nvPicPr>
            <p:blipFill>
              <a:blip r:embed="rId2">
                <a:clrChange>
                  <a:clrFrom>
                    <a:srgbClr val="FFFFFF"/>
                  </a:clrFrom>
                  <a:clrTo>
                    <a:srgbClr val="FFFFFF">
                      <a:alpha val="0"/>
                    </a:srgbClr>
                  </a:clrTo>
                </a:clrChange>
                <a:duotone>
                  <a:schemeClr val="accent1">
                    <a:shade val="45000"/>
                    <a:satMod val="135000"/>
                  </a:schemeClr>
                  <a:prstClr val="white"/>
                </a:duotone>
              </a:blip>
              <a:stretch>
                <a:fillRect/>
              </a:stretch>
            </p:blipFill>
            <p:spPr>
              <a:xfrm>
                <a:off x="6258876" y="3190872"/>
                <a:ext cx="1376996" cy="1376996"/>
              </a:xfrm>
              <a:prstGeom prst="rect">
                <a:avLst/>
              </a:prstGeom>
            </p:spPr>
          </p:pic>
          <p:pic>
            <p:nvPicPr>
              <p:cNvPr id="16" name="Picture 15"/>
              <p:cNvPicPr>
                <a:picLocks noChangeAspect="1"/>
              </p:cNvPicPr>
              <p:nvPr/>
            </p:nvPicPr>
            <p:blipFill>
              <a:blip r:embed="rId2">
                <a:clrChange>
                  <a:clrFrom>
                    <a:srgbClr val="FFFFFF"/>
                  </a:clrFrom>
                  <a:clrTo>
                    <a:srgbClr val="FFFFFF">
                      <a:alpha val="0"/>
                    </a:srgbClr>
                  </a:clrTo>
                </a:clrChange>
                <a:duotone>
                  <a:schemeClr val="accent1">
                    <a:shade val="45000"/>
                    <a:satMod val="135000"/>
                  </a:schemeClr>
                  <a:prstClr val="white"/>
                </a:duotone>
              </a:blip>
              <a:stretch>
                <a:fillRect/>
              </a:stretch>
            </p:blipFill>
            <p:spPr>
              <a:xfrm>
                <a:off x="7690324" y="3192141"/>
                <a:ext cx="1376996" cy="1376996"/>
              </a:xfrm>
              <a:prstGeom prst="rect">
                <a:avLst/>
              </a:prstGeom>
            </p:spPr>
          </p:pic>
          <p:grpSp>
            <p:nvGrpSpPr>
              <p:cNvPr id="17" name="Group 16"/>
              <p:cNvGrpSpPr/>
              <p:nvPr/>
            </p:nvGrpSpPr>
            <p:grpSpPr>
              <a:xfrm>
                <a:off x="3670848" y="2768570"/>
                <a:ext cx="658933" cy="233748"/>
                <a:chOff x="3601400" y="2752408"/>
                <a:chExt cx="658933" cy="233748"/>
              </a:xfrm>
            </p:grpSpPr>
            <p:cxnSp>
              <p:nvCxnSpPr>
                <p:cNvPr id="24" name="Straight Connector 23"/>
                <p:cNvCxnSpPr/>
                <p:nvPr/>
              </p:nvCxnSpPr>
              <p:spPr>
                <a:xfrm>
                  <a:off x="3601400" y="2752408"/>
                  <a:ext cx="175895" cy="21082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3777295" y="2752408"/>
                  <a:ext cx="24333" cy="199072"/>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3898425" y="2778442"/>
                  <a:ext cx="361908" cy="20771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3832184" y="2752408"/>
                  <a:ext cx="66120" cy="195966"/>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3868513" y="2778442"/>
                  <a:ext cx="199138" cy="184786"/>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8" name="Straight Connector 17"/>
              <p:cNvCxnSpPr/>
              <p:nvPr/>
            </p:nvCxnSpPr>
            <p:spPr>
              <a:xfrm flipV="1">
                <a:off x="1221582" y="3090441"/>
                <a:ext cx="2339562" cy="96624"/>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2878375" y="3127663"/>
                <a:ext cx="907813" cy="1560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01632" y="3127663"/>
                <a:ext cx="1442014" cy="19882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4013476" y="3121547"/>
                <a:ext cx="2645825" cy="204937"/>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3840640" y="3150591"/>
                <a:ext cx="94052" cy="15296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3898032" y="3090441"/>
                <a:ext cx="4385456" cy="133574"/>
              </a:xfrm>
              <a:prstGeom prst="line">
                <a:avLst/>
              </a:prstGeom>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0706405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2"/>
          <a:stretch>
            <a:fillRect/>
          </a:stretch>
        </p:blipFill>
        <p:spPr>
          <a:xfrm>
            <a:off x="946150" y="996950"/>
            <a:ext cx="7270750" cy="5444502"/>
          </a:xfrm>
          <a:prstGeom prst="rect">
            <a:avLst/>
          </a:prstGeom>
        </p:spPr>
      </p:pic>
    </p:spTree>
    <p:extLst>
      <p:ext uri="{BB962C8B-B14F-4D97-AF65-F5344CB8AC3E}">
        <p14:creationId xmlns:p14="http://schemas.microsoft.com/office/powerpoint/2010/main" val="16763476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p:txBody>
          <a:bodyPr/>
          <a:lstStyle/>
          <a:p>
            <a:pPr>
              <a:lnSpc>
                <a:spcPct val="150000"/>
              </a:lnSpc>
            </a:pPr>
            <a:r>
              <a:rPr kumimoji="1" lang="zh-CN" altLang="en-US"/>
              <a:t>分时操作系统的主要特性</a:t>
            </a:r>
          </a:p>
          <a:p>
            <a:pPr lvl="1">
              <a:lnSpc>
                <a:spcPct val="150000"/>
              </a:lnSpc>
            </a:pPr>
            <a:r>
              <a:rPr kumimoji="1" lang="zh-CN" altLang="en-US">
                <a:solidFill>
                  <a:schemeClr val="accent1">
                    <a:lumMod val="75000"/>
                  </a:schemeClr>
                </a:solidFill>
              </a:rPr>
              <a:t>同时性：</a:t>
            </a:r>
            <a:r>
              <a:rPr kumimoji="1" lang="zh-CN" altLang="en-US"/>
              <a:t>若干个终端用户同时联机使用计算机 </a:t>
            </a:r>
          </a:p>
          <a:p>
            <a:pPr lvl="1">
              <a:lnSpc>
                <a:spcPct val="150000"/>
              </a:lnSpc>
            </a:pPr>
            <a:r>
              <a:rPr kumimoji="1" lang="zh-CN" altLang="en-US">
                <a:solidFill>
                  <a:schemeClr val="accent1">
                    <a:lumMod val="75000"/>
                  </a:schemeClr>
                </a:solidFill>
              </a:rPr>
              <a:t>独立性：</a:t>
            </a:r>
            <a:r>
              <a:rPr kumimoji="1" lang="zh-CN" altLang="en-US"/>
              <a:t>每个用户感到自己好象独占一台计算机 </a:t>
            </a:r>
          </a:p>
          <a:p>
            <a:pPr lvl="1">
              <a:lnSpc>
                <a:spcPct val="150000"/>
              </a:lnSpc>
            </a:pPr>
            <a:r>
              <a:rPr kumimoji="1" lang="zh-CN" altLang="en-US">
                <a:solidFill>
                  <a:schemeClr val="accent1">
                    <a:lumMod val="75000"/>
                  </a:schemeClr>
                </a:solidFill>
              </a:rPr>
              <a:t>及时性：</a:t>
            </a:r>
            <a:r>
              <a:rPr kumimoji="1" lang="zh-CN" altLang="en-US"/>
              <a:t>用户发出的命令能够很快被主机响应 </a:t>
            </a:r>
          </a:p>
          <a:p>
            <a:pPr lvl="1">
              <a:lnSpc>
                <a:spcPct val="150000"/>
              </a:lnSpc>
            </a:pPr>
            <a:r>
              <a:rPr kumimoji="1" lang="zh-CN" altLang="en-US">
                <a:solidFill>
                  <a:schemeClr val="accent1">
                    <a:lumMod val="75000"/>
                  </a:schemeClr>
                </a:solidFill>
              </a:rPr>
              <a:t>交互性：</a:t>
            </a:r>
            <a:r>
              <a:rPr kumimoji="1" lang="zh-CN" altLang="en-US"/>
              <a:t>人机交互，联机工作，方便调试、修改程序</a:t>
            </a:r>
          </a:p>
        </p:txBody>
      </p:sp>
    </p:spTree>
    <p:extLst>
      <p:ext uri="{BB962C8B-B14F-4D97-AF65-F5344CB8AC3E}">
        <p14:creationId xmlns:p14="http://schemas.microsoft.com/office/powerpoint/2010/main" val="2327231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a:xfrm>
            <a:off x="628650" y="1825625"/>
            <a:ext cx="7886700" cy="523875"/>
          </a:xfrm>
        </p:spPr>
        <p:txBody>
          <a:bodyPr/>
          <a:lstStyle/>
          <a:p>
            <a:r>
              <a:rPr kumimoji="1" lang="zh-CN" altLang="en-US"/>
              <a:t>分时操作系统与批处理操作系统的异同点</a:t>
            </a:r>
          </a:p>
        </p:txBody>
      </p:sp>
      <p:sp>
        <p:nvSpPr>
          <p:cNvPr id="5" name="Rounded Rectangle 4"/>
          <p:cNvSpPr/>
          <p:nvPr/>
        </p:nvSpPr>
        <p:spPr>
          <a:xfrm>
            <a:off x="342899" y="2407334"/>
            <a:ext cx="8395563" cy="500965"/>
          </a:xfrm>
          <a:prstGeom prst="roundRect">
            <a:avLst/>
          </a:prstGeom>
          <a:solidFill>
            <a:schemeClr val="accent1">
              <a:lumMod val="20000"/>
              <a:lumOff val="80000"/>
            </a:schemeClr>
          </a:solidFill>
        </p:spPr>
        <p:txBody>
          <a:bodyPr wrap="square" anchor="ctr">
            <a:noAutofit/>
          </a:bodyPr>
          <a:lstStyle/>
          <a:p>
            <a:r>
              <a:rPr lang="zh-CN" altLang="en-US" sz="2000">
                <a:latin typeface="Microsoft YaHei" charset="-122"/>
                <a:ea typeface="Microsoft YaHei" charset="-122"/>
                <a:cs typeface="Microsoft YaHei" charset="-122"/>
              </a:rPr>
              <a:t>分时操作系统和批处理操作系统都基于多道程序设计技术</a:t>
            </a:r>
          </a:p>
        </p:txBody>
      </p:sp>
      <p:sp>
        <p:nvSpPr>
          <p:cNvPr id="6" name="Rounded Rectangle 5"/>
          <p:cNvSpPr/>
          <p:nvPr/>
        </p:nvSpPr>
        <p:spPr>
          <a:xfrm>
            <a:off x="355600" y="3035301"/>
            <a:ext cx="8382000" cy="3594099"/>
          </a:xfrm>
          <a:prstGeom prst="roundRect">
            <a:avLst>
              <a:gd name="adj" fmla="val 3996"/>
            </a:avLst>
          </a:prstGeom>
          <a:solidFill>
            <a:schemeClr val="accent4">
              <a:lumMod val="20000"/>
              <a:lumOff val="80000"/>
            </a:schemeClr>
          </a:solidFill>
        </p:spPr>
        <p:txBody>
          <a:bodyPr wrap="square" anchor="ctr">
            <a:noAutofit/>
          </a:bodyPr>
          <a:lstStyle/>
          <a:p>
            <a:pPr marL="187325" lvl="1" indent="-176213">
              <a:lnSpc>
                <a:spcPct val="150000"/>
              </a:lnSpc>
              <a:buFont typeface="Arial" charset="0"/>
              <a:buChar char="•"/>
            </a:pPr>
            <a:r>
              <a:rPr lang="zh-CN" altLang="en-US" sz="2000">
                <a:solidFill>
                  <a:schemeClr val="accent1">
                    <a:lumMod val="75000"/>
                  </a:schemeClr>
                </a:solidFill>
                <a:latin typeface="Microsoft YaHei" charset="-122"/>
                <a:ea typeface="Microsoft YaHei" charset="-122"/>
                <a:cs typeface="Microsoft YaHei" charset="-122"/>
              </a:rPr>
              <a:t>目标不同</a:t>
            </a:r>
          </a:p>
          <a:p>
            <a:pPr marL="644525" lvl="4" indent="-176213">
              <a:buFont typeface="Arial" charset="0"/>
              <a:buChar char="•"/>
            </a:pPr>
            <a:r>
              <a:rPr lang="zh-CN" altLang="en-US">
                <a:latin typeface="Microsoft YaHei" charset="-122"/>
                <a:ea typeface="Microsoft YaHei" charset="-122"/>
                <a:cs typeface="Microsoft YaHei" charset="-122"/>
              </a:rPr>
              <a:t>批处理系统以提高资源利用率和作业吞吐量为目标</a:t>
            </a:r>
          </a:p>
          <a:p>
            <a:pPr marL="644525" lvl="4" indent="-176213">
              <a:buFont typeface="Arial" charset="0"/>
              <a:buChar char="•"/>
            </a:pPr>
            <a:r>
              <a:rPr lang="zh-CN" altLang="en-US">
                <a:latin typeface="Microsoft YaHei" charset="-122"/>
                <a:ea typeface="Microsoft YaHei" charset="-122"/>
                <a:cs typeface="Microsoft YaHei" charset="-122"/>
              </a:rPr>
              <a:t>分时系统以满足多个联机用户的立即型命令的快速响应为目标</a:t>
            </a:r>
          </a:p>
          <a:p>
            <a:pPr marL="187325" lvl="1" indent="-176213">
              <a:lnSpc>
                <a:spcPct val="150000"/>
              </a:lnSpc>
              <a:buFont typeface="Arial" charset="0"/>
              <a:buChar char="•"/>
            </a:pPr>
            <a:r>
              <a:rPr lang="zh-CN" altLang="en-US" sz="2000">
                <a:solidFill>
                  <a:schemeClr val="accent1">
                    <a:lumMod val="75000"/>
                  </a:schemeClr>
                </a:solidFill>
                <a:latin typeface="Microsoft YaHei" charset="-122"/>
                <a:ea typeface="Microsoft YaHei" charset="-122"/>
                <a:cs typeface="Microsoft YaHei" charset="-122"/>
              </a:rPr>
              <a:t>适应作业的性质不同</a:t>
            </a:r>
          </a:p>
          <a:p>
            <a:pPr marL="644525" lvl="4" indent="-176213">
              <a:buFont typeface="Arial" charset="0"/>
              <a:buChar char="•"/>
            </a:pPr>
            <a:r>
              <a:rPr lang="zh-CN" altLang="en-US">
                <a:latin typeface="Microsoft YaHei" charset="-122"/>
                <a:ea typeface="Microsoft YaHei" charset="-122"/>
                <a:cs typeface="Microsoft YaHei" charset="-122"/>
              </a:rPr>
              <a:t>批处理系统适应已经调试好的大型作业</a:t>
            </a:r>
          </a:p>
          <a:p>
            <a:pPr marL="644525" lvl="4" indent="-176213">
              <a:buFont typeface="Arial" charset="0"/>
              <a:buChar char="•"/>
            </a:pPr>
            <a:r>
              <a:rPr lang="zh-CN" altLang="en-US">
                <a:latin typeface="Microsoft YaHei" charset="-122"/>
                <a:ea typeface="Microsoft YaHei" charset="-122"/>
                <a:cs typeface="Microsoft YaHei" charset="-122"/>
              </a:rPr>
              <a:t>分时系统适应正在调试的小作业</a:t>
            </a:r>
          </a:p>
          <a:p>
            <a:pPr marL="187325" lvl="1" indent="-176213">
              <a:lnSpc>
                <a:spcPct val="150000"/>
              </a:lnSpc>
              <a:buFont typeface="Arial" charset="0"/>
              <a:buChar char="•"/>
            </a:pPr>
            <a:r>
              <a:rPr lang="zh-CN" altLang="en-US" sz="2000">
                <a:solidFill>
                  <a:schemeClr val="accent1">
                    <a:lumMod val="75000"/>
                  </a:schemeClr>
                </a:solidFill>
                <a:latin typeface="Microsoft YaHei" charset="-122"/>
                <a:ea typeface="Microsoft YaHei" charset="-122"/>
                <a:cs typeface="Microsoft YaHei" charset="-122"/>
              </a:rPr>
              <a:t>资源使用率不同 </a:t>
            </a:r>
          </a:p>
          <a:p>
            <a:pPr marL="187325" lvl="1" indent="-176213">
              <a:lnSpc>
                <a:spcPct val="150000"/>
              </a:lnSpc>
              <a:buFont typeface="Arial" charset="0"/>
              <a:buChar char="•"/>
            </a:pPr>
            <a:r>
              <a:rPr lang="zh-CN" altLang="en-US" sz="2000">
                <a:solidFill>
                  <a:schemeClr val="accent1">
                    <a:lumMod val="75000"/>
                  </a:schemeClr>
                </a:solidFill>
                <a:latin typeface="Microsoft YaHei" charset="-122"/>
                <a:ea typeface="Microsoft YaHei" charset="-122"/>
                <a:cs typeface="Microsoft YaHei" charset="-122"/>
              </a:rPr>
              <a:t>作业控制方式不同</a:t>
            </a:r>
          </a:p>
          <a:p>
            <a:pPr marL="644525" lvl="4" indent="-176213">
              <a:buFont typeface="Arial" charset="0"/>
              <a:buChar char="•"/>
            </a:pPr>
            <a:r>
              <a:rPr lang="zh-CN" altLang="en-US">
                <a:latin typeface="Microsoft YaHei" charset="-122"/>
                <a:ea typeface="Microsoft YaHei" charset="-122"/>
                <a:cs typeface="Microsoft YaHei" charset="-122"/>
              </a:rPr>
              <a:t>批处理由用户预先提交作业控制说明书脱机工作</a:t>
            </a:r>
          </a:p>
          <a:p>
            <a:pPr marL="644525" lvl="4" indent="-176213">
              <a:buFont typeface="Arial" charset="0"/>
              <a:buChar char="•"/>
            </a:pPr>
            <a:r>
              <a:rPr lang="zh-CN" altLang="en-US">
                <a:latin typeface="Microsoft YaHei" charset="-122"/>
                <a:ea typeface="Microsoft YaHei" charset="-122"/>
                <a:cs typeface="Microsoft YaHei" charset="-122"/>
              </a:rPr>
              <a:t>分时系统由联机用户从键盘输入操作命令直接对作业的运行过程进行控制 </a:t>
            </a:r>
          </a:p>
        </p:txBody>
      </p:sp>
    </p:spTree>
    <p:extLst>
      <p:ext uri="{BB962C8B-B14F-4D97-AF65-F5344CB8AC3E}">
        <p14:creationId xmlns:p14="http://schemas.microsoft.com/office/powerpoint/2010/main" val="5220487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1E2B78-A98F-6C4A-BEAE-3103A3DD4883}"/>
              </a:ext>
            </a:extLst>
          </p:cNvPr>
          <p:cNvSpPr>
            <a:spLocks noGrp="1"/>
          </p:cNvSpPr>
          <p:nvPr>
            <p:ph type="title"/>
          </p:nvPr>
        </p:nvSpPr>
        <p:spPr/>
        <p:txBody>
          <a:bodyPr/>
          <a:lstStyle/>
          <a:p>
            <a:r>
              <a:rPr kumimoji="1" lang="en-US" altLang="zh-CN"/>
              <a:t>1.2.4</a:t>
            </a:r>
            <a:r>
              <a:rPr kumimoji="1" lang="zh-CN" altLang="en-US"/>
              <a:t> 操作系统发展与分类</a:t>
            </a:r>
          </a:p>
        </p:txBody>
      </p:sp>
      <p:sp>
        <p:nvSpPr>
          <p:cNvPr id="3" name="内容占位符 2">
            <a:extLst>
              <a:ext uri="{FF2B5EF4-FFF2-40B4-BE49-F238E27FC236}">
                <a16:creationId xmlns:a16="http://schemas.microsoft.com/office/drawing/2014/main" id="{68A95888-5419-5B45-B618-C70743C4E027}"/>
              </a:ext>
            </a:extLst>
          </p:cNvPr>
          <p:cNvSpPr>
            <a:spLocks noGrp="1"/>
          </p:cNvSpPr>
          <p:nvPr>
            <p:ph idx="1"/>
          </p:nvPr>
        </p:nvSpPr>
        <p:spPr>
          <a:xfrm>
            <a:off x="628650" y="1825625"/>
            <a:ext cx="8280572" cy="4351338"/>
          </a:xfrm>
        </p:spPr>
        <p:txBody>
          <a:bodyPr/>
          <a:lstStyle/>
          <a:p>
            <a:pPr>
              <a:lnSpc>
                <a:spcPct val="150000"/>
              </a:lnSpc>
            </a:pPr>
            <a:r>
              <a:rPr kumimoji="1" lang="zh-CN" altLang="en-US"/>
              <a:t>分时系统的出现也带来了人机交互方式的改变</a:t>
            </a:r>
            <a:endParaRPr kumimoji="1" lang="en-US" altLang="zh-CN"/>
          </a:p>
          <a:p>
            <a:pPr lvl="1">
              <a:lnSpc>
                <a:spcPct val="150000"/>
              </a:lnSpc>
            </a:pPr>
            <a:r>
              <a:rPr kumimoji="1" lang="zh-CN" altLang="en-US"/>
              <a:t>传统分时系统是“行命令”方式（</a:t>
            </a:r>
            <a:r>
              <a:rPr kumimoji="1" lang="en-US" altLang="zh-CN"/>
              <a:t>Command</a:t>
            </a:r>
            <a:r>
              <a:rPr kumimoji="1" lang="zh-CN" altLang="en-US"/>
              <a:t> </a:t>
            </a:r>
            <a:r>
              <a:rPr kumimoji="1" lang="en-US" altLang="zh-CN"/>
              <a:t>Line</a:t>
            </a:r>
            <a:r>
              <a:rPr kumimoji="1" lang="zh-CN" altLang="en-US"/>
              <a:t> </a:t>
            </a:r>
            <a:r>
              <a:rPr kumimoji="1" lang="en-US" altLang="zh-CN"/>
              <a:t>Interface</a:t>
            </a:r>
            <a:r>
              <a:rPr kumimoji="1" lang="zh-CN" altLang="en-US"/>
              <a:t> </a:t>
            </a:r>
            <a:r>
              <a:rPr kumimoji="1" lang="en-US" altLang="zh-CN"/>
              <a:t>CLI</a:t>
            </a:r>
            <a:r>
              <a:rPr kumimoji="1" lang="zh-CN" altLang="en-US"/>
              <a:t>）</a:t>
            </a:r>
            <a:endParaRPr kumimoji="1" lang="en-US" altLang="zh-CN"/>
          </a:p>
          <a:p>
            <a:pPr lvl="1">
              <a:lnSpc>
                <a:spcPct val="150000"/>
              </a:lnSpc>
            </a:pPr>
            <a:r>
              <a:rPr kumimoji="1" lang="zh-CN" altLang="en-US"/>
              <a:t>斯坦福研究所于</a:t>
            </a:r>
            <a:r>
              <a:rPr kumimoji="1" lang="en-US" altLang="zh-CN"/>
              <a:t>1960</a:t>
            </a:r>
            <a:r>
              <a:rPr kumimoji="1" lang="zh-CN" altLang="en-US"/>
              <a:t>年代提出：</a:t>
            </a:r>
            <a:r>
              <a:rPr kumimoji="1" lang="zh-CN" altLang="en-US" b="1">
                <a:solidFill>
                  <a:schemeClr val="accent1">
                    <a:lumMod val="75000"/>
                  </a:schemeClr>
                </a:solidFill>
              </a:rPr>
              <a:t>人机交互的中心是人</a:t>
            </a:r>
            <a:endParaRPr kumimoji="1" lang="en-US" altLang="zh-CN" b="1">
              <a:solidFill>
                <a:schemeClr val="accent1">
                  <a:lumMod val="75000"/>
                </a:schemeClr>
              </a:solidFill>
            </a:endParaRPr>
          </a:p>
          <a:p>
            <a:pPr lvl="1">
              <a:lnSpc>
                <a:spcPct val="150000"/>
              </a:lnSpc>
            </a:pPr>
            <a:r>
              <a:rPr kumimoji="1" lang="zh-CN" altLang="en-US"/>
              <a:t> </a:t>
            </a:r>
            <a:r>
              <a:rPr kumimoji="1" lang="en-US" altLang="zh-CN"/>
              <a:t>70</a:t>
            </a:r>
            <a:r>
              <a:rPr kumimoji="1" lang="zh-CN" altLang="en-US"/>
              <a:t>年代末，日本施乐公司提出图形化交互方式（</a:t>
            </a:r>
            <a:r>
              <a:rPr kumimoji="1" lang="en-US" altLang="zh-CN"/>
              <a:t>Graphic</a:t>
            </a:r>
            <a:r>
              <a:rPr kumimoji="1" lang="zh-CN" altLang="en-US"/>
              <a:t> </a:t>
            </a:r>
            <a:r>
              <a:rPr kumimoji="1" lang="en-US" altLang="zh-CN"/>
              <a:t>User</a:t>
            </a:r>
            <a:r>
              <a:rPr kumimoji="1" lang="zh-CN" altLang="en-US"/>
              <a:t> </a:t>
            </a:r>
            <a:r>
              <a:rPr kumimoji="1" lang="en-US" altLang="zh-CN"/>
              <a:t>Interface</a:t>
            </a:r>
            <a:r>
              <a:rPr kumimoji="1" lang="zh-CN" altLang="en-US"/>
              <a:t> </a:t>
            </a:r>
            <a:r>
              <a:rPr kumimoji="1" lang="en-US" altLang="zh-CN"/>
              <a:t>GUI</a:t>
            </a:r>
            <a:r>
              <a:rPr kumimoji="1" lang="zh-CN" altLang="en-US"/>
              <a:t>）</a:t>
            </a:r>
            <a:r>
              <a:rPr kumimoji="1" lang="en-US" altLang="zh-CN" b="1">
                <a:solidFill>
                  <a:schemeClr val="accent1">
                    <a:lumMod val="75000"/>
                  </a:schemeClr>
                </a:solidFill>
              </a:rPr>
              <a:t>WIMP</a:t>
            </a:r>
            <a:r>
              <a:rPr kumimoji="1" lang="zh-CN" altLang="en-US" b="1">
                <a:solidFill>
                  <a:schemeClr val="accent1">
                    <a:lumMod val="75000"/>
                  </a:schemeClr>
                </a:solidFill>
              </a:rPr>
              <a:t> </a:t>
            </a:r>
            <a:r>
              <a:rPr kumimoji="1" lang="en-US" altLang="zh-CN"/>
              <a:t>:</a:t>
            </a:r>
            <a:r>
              <a:rPr kumimoji="1" lang="zh-CN" altLang="en-US"/>
              <a:t> 原型机 </a:t>
            </a:r>
            <a:r>
              <a:rPr kumimoji="1" lang="en-US" altLang="zh-CN"/>
              <a:t>Star</a:t>
            </a:r>
            <a:r>
              <a:rPr kumimoji="1" lang="zh-CN" altLang="en-US"/>
              <a:t> </a:t>
            </a:r>
            <a:endParaRPr kumimoji="1" lang="en-US" altLang="zh-CN"/>
          </a:p>
          <a:p>
            <a:pPr lvl="2">
              <a:lnSpc>
                <a:spcPct val="125000"/>
              </a:lnSpc>
            </a:pPr>
            <a:r>
              <a:rPr kumimoji="1" lang="en-US" altLang="zh-CN"/>
              <a:t>W:</a:t>
            </a:r>
            <a:r>
              <a:rPr kumimoji="1" lang="zh-CN" altLang="en-US"/>
              <a:t> </a:t>
            </a:r>
            <a:r>
              <a:rPr kumimoji="1" lang="en-US" altLang="zh-CN"/>
              <a:t>Windows</a:t>
            </a:r>
            <a:r>
              <a:rPr kumimoji="1" lang="zh-CN" altLang="en-US"/>
              <a:t> </a:t>
            </a:r>
            <a:r>
              <a:rPr kumimoji="1" lang="en-US" altLang="zh-CN"/>
              <a:t>,</a:t>
            </a:r>
            <a:r>
              <a:rPr kumimoji="1" lang="zh-CN" altLang="en-US"/>
              <a:t> 多窗口的界面</a:t>
            </a:r>
            <a:endParaRPr kumimoji="1" lang="en-US" altLang="zh-CN"/>
          </a:p>
          <a:p>
            <a:pPr lvl="2">
              <a:lnSpc>
                <a:spcPct val="125000"/>
              </a:lnSpc>
            </a:pPr>
            <a:r>
              <a:rPr kumimoji="1" lang="en-US" altLang="zh-CN"/>
              <a:t>I:</a:t>
            </a:r>
            <a:r>
              <a:rPr kumimoji="1" lang="zh-CN" altLang="en-US"/>
              <a:t> </a:t>
            </a:r>
            <a:r>
              <a:rPr kumimoji="1" lang="en-US" altLang="zh-CN"/>
              <a:t>Icon</a:t>
            </a:r>
            <a:r>
              <a:rPr kumimoji="1" lang="zh-CN" altLang="en-US"/>
              <a:t> </a:t>
            </a:r>
            <a:r>
              <a:rPr kumimoji="1" lang="en-US" altLang="zh-CN"/>
              <a:t>,</a:t>
            </a:r>
            <a:r>
              <a:rPr kumimoji="1" lang="zh-CN" altLang="en-US"/>
              <a:t> 图标表示</a:t>
            </a:r>
            <a:endParaRPr kumimoji="1" lang="en-US" altLang="zh-CN"/>
          </a:p>
          <a:p>
            <a:pPr lvl="2">
              <a:lnSpc>
                <a:spcPct val="125000"/>
              </a:lnSpc>
            </a:pPr>
            <a:r>
              <a:rPr kumimoji="1" lang="en-US" altLang="zh-CN"/>
              <a:t>M:</a:t>
            </a:r>
            <a:r>
              <a:rPr kumimoji="1" lang="zh-CN" altLang="en-US"/>
              <a:t> </a:t>
            </a:r>
            <a:r>
              <a:rPr kumimoji="1" lang="en-US" altLang="zh-CN"/>
              <a:t>Menu</a:t>
            </a:r>
            <a:r>
              <a:rPr kumimoji="1" lang="zh-CN" altLang="en-US"/>
              <a:t> </a:t>
            </a:r>
            <a:r>
              <a:rPr kumimoji="1" lang="en-US" altLang="zh-CN"/>
              <a:t>,</a:t>
            </a:r>
            <a:r>
              <a:rPr kumimoji="1" lang="zh-CN" altLang="en-US"/>
              <a:t> 菜单</a:t>
            </a:r>
            <a:endParaRPr kumimoji="1" lang="en-US" altLang="zh-CN"/>
          </a:p>
          <a:p>
            <a:pPr lvl="2">
              <a:lnSpc>
                <a:spcPct val="125000"/>
              </a:lnSpc>
            </a:pPr>
            <a:r>
              <a:rPr kumimoji="1" lang="en-US" altLang="zh-CN"/>
              <a:t>P:</a:t>
            </a:r>
            <a:r>
              <a:rPr kumimoji="1" lang="zh-CN" altLang="en-US"/>
              <a:t> </a:t>
            </a:r>
            <a:r>
              <a:rPr kumimoji="1" lang="en-US" altLang="zh-CN"/>
              <a:t>Pointing</a:t>
            </a:r>
            <a:r>
              <a:rPr kumimoji="1" lang="zh-CN" altLang="en-US"/>
              <a:t> </a:t>
            </a:r>
            <a:r>
              <a:rPr kumimoji="1" lang="en-US" altLang="zh-CN"/>
              <a:t>Devices,</a:t>
            </a:r>
            <a:r>
              <a:rPr kumimoji="1" lang="zh-CN" altLang="en-US"/>
              <a:t> 鼠标、触控笔、手指控制</a:t>
            </a:r>
            <a:r>
              <a:rPr kumimoji="1" lang="en-US" altLang="zh-CN"/>
              <a:t>(</a:t>
            </a:r>
            <a:r>
              <a:rPr kumimoji="1" lang="zh-CN" altLang="en-US"/>
              <a:t>拖拽、单击、双击</a:t>
            </a:r>
            <a:r>
              <a:rPr kumimoji="1" lang="en-US" altLang="zh-CN"/>
              <a:t>)</a:t>
            </a:r>
            <a:endParaRPr kumimoji="1" lang="zh-CN" altLang="en-US"/>
          </a:p>
        </p:txBody>
      </p:sp>
    </p:spTree>
    <p:extLst>
      <p:ext uri="{BB962C8B-B14F-4D97-AF65-F5344CB8AC3E}">
        <p14:creationId xmlns:p14="http://schemas.microsoft.com/office/powerpoint/2010/main" val="36648799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p:txBody>
          <a:bodyPr/>
          <a:lstStyle/>
          <a:p>
            <a:pPr>
              <a:lnSpc>
                <a:spcPct val="150000"/>
              </a:lnSpc>
            </a:pPr>
            <a:r>
              <a:rPr kumimoji="1" lang="zh-CN" altLang="en-US"/>
              <a:t>分时时间片的长度选取应根据：</a:t>
            </a:r>
          </a:p>
          <a:p>
            <a:pPr>
              <a:lnSpc>
                <a:spcPct val="150000"/>
              </a:lnSpc>
            </a:pPr>
            <a:endParaRPr kumimoji="1" lang="en-US" altLang="zh-CN"/>
          </a:p>
          <a:p>
            <a:pPr>
              <a:lnSpc>
                <a:spcPct val="150000"/>
              </a:lnSpc>
            </a:pPr>
            <a:endParaRPr kumimoji="1" lang="en-US" altLang="zh-CN"/>
          </a:p>
          <a:p>
            <a:pPr>
              <a:lnSpc>
                <a:spcPct val="150000"/>
              </a:lnSpc>
            </a:pPr>
            <a:r>
              <a:rPr kumimoji="1" lang="zh-CN" altLang="en-US"/>
              <a:t>时间片设得太短会导致过多的进程切换，减少实际运行用户程序的时间比，从而降低</a:t>
            </a:r>
            <a:r>
              <a:rPr kumimoji="1" lang="en-US" altLang="zh-CN"/>
              <a:t>CPU</a:t>
            </a:r>
            <a:r>
              <a:rPr kumimoji="1" lang="zh-CN" altLang="en-US"/>
              <a:t>的利用率</a:t>
            </a:r>
          </a:p>
          <a:p>
            <a:pPr>
              <a:lnSpc>
                <a:spcPct val="150000"/>
              </a:lnSpc>
            </a:pPr>
            <a:r>
              <a:rPr kumimoji="1" lang="zh-CN" altLang="en-US"/>
              <a:t>时间片设得太长会使小的交互型请求的响应时间变长</a:t>
            </a:r>
          </a:p>
          <a:p>
            <a:pPr>
              <a:lnSpc>
                <a:spcPct val="150000"/>
              </a:lnSpc>
            </a:pPr>
            <a:endParaRPr kumimoji="1" lang="zh-CN" altLang="en-US"/>
          </a:p>
        </p:txBody>
      </p:sp>
      <p:sp>
        <p:nvSpPr>
          <p:cNvPr id="4" name="Rectangle 3"/>
          <p:cNvSpPr/>
          <p:nvPr/>
        </p:nvSpPr>
        <p:spPr>
          <a:xfrm>
            <a:off x="1447800" y="2450237"/>
            <a:ext cx="5232400" cy="953363"/>
          </a:xfrm>
          <a:prstGeom prst="rect">
            <a:avLst/>
          </a:prstGeom>
        </p:spPr>
        <p:txBody>
          <a:bodyPr wrap="square" numCol="2">
            <a:noAutofit/>
          </a:bodyPr>
          <a:lstStyle/>
          <a:p>
            <a:pPr marL="187325" lvl="1" indent="-176213">
              <a:lnSpc>
                <a:spcPct val="150000"/>
              </a:lnSpc>
              <a:buFont typeface="Arial" charset="0"/>
              <a:buChar char="•"/>
            </a:pPr>
            <a:r>
              <a:rPr kumimoji="1" lang="zh-CN" altLang="en-US">
                <a:solidFill>
                  <a:schemeClr val="accent1">
                    <a:lumMod val="75000"/>
                  </a:schemeClr>
                </a:solidFill>
                <a:latin typeface="Microsoft YaHei" charset="-122"/>
                <a:ea typeface="Microsoft YaHei" charset="-122"/>
                <a:cs typeface="Microsoft YaHei" charset="-122"/>
              </a:rPr>
              <a:t>时间片长度</a:t>
            </a:r>
            <a:endParaRPr kumimoji="1" lang="en-US" altLang="zh-CN">
              <a:solidFill>
                <a:schemeClr val="accent1">
                  <a:lumMod val="75000"/>
                </a:schemeClr>
              </a:solidFill>
              <a:latin typeface="Microsoft YaHei" charset="-122"/>
              <a:ea typeface="Microsoft YaHei" charset="-122"/>
              <a:cs typeface="Microsoft YaHei" charset="-122"/>
            </a:endParaRPr>
          </a:p>
          <a:p>
            <a:pPr marL="187325" lvl="1" indent="-176213">
              <a:lnSpc>
                <a:spcPct val="150000"/>
              </a:lnSpc>
              <a:buFont typeface="Arial" charset="0"/>
              <a:buChar char="•"/>
            </a:pPr>
            <a:r>
              <a:rPr kumimoji="1" lang="zh-CN" altLang="en-US">
                <a:solidFill>
                  <a:schemeClr val="accent1">
                    <a:lumMod val="75000"/>
                  </a:schemeClr>
                </a:solidFill>
                <a:latin typeface="Microsoft YaHei" charset="-122"/>
                <a:ea typeface="Microsoft YaHei" charset="-122"/>
                <a:cs typeface="Microsoft YaHei" charset="-122"/>
              </a:rPr>
              <a:t>机器速度</a:t>
            </a:r>
          </a:p>
          <a:p>
            <a:pPr marL="187325" lvl="1" indent="-176213">
              <a:lnSpc>
                <a:spcPct val="150000"/>
              </a:lnSpc>
              <a:buFont typeface="Arial" charset="0"/>
              <a:buChar char="•"/>
            </a:pPr>
            <a:r>
              <a:rPr kumimoji="1" lang="zh-CN" altLang="en-US">
                <a:solidFill>
                  <a:schemeClr val="accent1">
                    <a:lumMod val="75000"/>
                  </a:schemeClr>
                </a:solidFill>
                <a:latin typeface="Microsoft YaHei" charset="-122"/>
                <a:ea typeface="Microsoft YaHei" charset="-122"/>
                <a:cs typeface="Microsoft YaHei" charset="-122"/>
              </a:rPr>
              <a:t>用户的多少</a:t>
            </a:r>
          </a:p>
          <a:p>
            <a:pPr marL="187325" lvl="1" indent="-176213">
              <a:lnSpc>
                <a:spcPct val="150000"/>
              </a:lnSpc>
              <a:buFont typeface="Arial" charset="0"/>
              <a:buChar char="•"/>
            </a:pPr>
            <a:r>
              <a:rPr kumimoji="1" lang="zh-CN" altLang="en-US">
                <a:solidFill>
                  <a:schemeClr val="accent1">
                    <a:lumMod val="75000"/>
                  </a:schemeClr>
                </a:solidFill>
                <a:latin typeface="Microsoft YaHei" charset="-122"/>
                <a:ea typeface="Microsoft YaHei" charset="-122"/>
                <a:cs typeface="Microsoft YaHei" charset="-122"/>
              </a:rPr>
              <a:t>响应的要求</a:t>
            </a:r>
          </a:p>
          <a:p>
            <a:pPr marL="187325" lvl="1" indent="-176213">
              <a:lnSpc>
                <a:spcPct val="150000"/>
              </a:lnSpc>
              <a:buFont typeface="Arial" charset="0"/>
              <a:buChar char="•"/>
            </a:pPr>
            <a:r>
              <a:rPr kumimoji="1" lang="zh-CN" altLang="en-US">
                <a:solidFill>
                  <a:schemeClr val="accent1">
                    <a:lumMod val="75000"/>
                  </a:schemeClr>
                </a:solidFill>
                <a:latin typeface="Microsoft YaHei" charset="-122"/>
                <a:ea typeface="Microsoft YaHei" charset="-122"/>
                <a:cs typeface="Microsoft YaHei" charset="-122"/>
              </a:rPr>
              <a:t>系统的开销</a:t>
            </a:r>
          </a:p>
        </p:txBody>
      </p:sp>
    </p:spTree>
    <p:extLst>
      <p:ext uri="{BB962C8B-B14F-4D97-AF65-F5344CB8AC3E}">
        <p14:creationId xmlns:p14="http://schemas.microsoft.com/office/powerpoint/2010/main" val="3161662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p:txBody>
          <a:bodyPr/>
          <a:lstStyle/>
          <a:p>
            <a:pPr>
              <a:lnSpc>
                <a:spcPct val="150000"/>
              </a:lnSpc>
            </a:pPr>
            <a:r>
              <a:rPr kumimoji="1" lang="zh-CN" altLang="en-US">
                <a:solidFill>
                  <a:srgbClr val="FF0000"/>
                </a:solidFill>
              </a:rPr>
              <a:t>前台作业：</a:t>
            </a:r>
            <a:r>
              <a:rPr kumimoji="1" lang="zh-CN" altLang="en-US"/>
              <a:t>一般是交互型作业，用户需要频繁地与作业进行交互</a:t>
            </a:r>
          </a:p>
          <a:p>
            <a:pPr>
              <a:lnSpc>
                <a:spcPct val="150000"/>
              </a:lnSpc>
            </a:pPr>
            <a:r>
              <a:rPr kumimoji="1" lang="zh-CN" altLang="en-US">
                <a:solidFill>
                  <a:srgbClr val="FF0000"/>
                </a:solidFill>
              </a:rPr>
              <a:t>后台作业：</a:t>
            </a:r>
            <a:r>
              <a:rPr kumimoji="1" lang="zh-CN" altLang="en-US"/>
              <a:t>一般为批处理型作业，运行时间长，且不需要用户频繁与之交互 </a:t>
            </a:r>
          </a:p>
        </p:txBody>
      </p:sp>
    </p:spTree>
    <p:extLst>
      <p:ext uri="{BB962C8B-B14F-4D97-AF65-F5344CB8AC3E}">
        <p14:creationId xmlns:p14="http://schemas.microsoft.com/office/powerpoint/2010/main" val="10066542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a:xfrm>
            <a:off x="628650" y="1825625"/>
            <a:ext cx="7886700" cy="2505075"/>
          </a:xfrm>
        </p:spPr>
        <p:txBody>
          <a:bodyPr/>
          <a:lstStyle/>
          <a:p>
            <a:pPr>
              <a:lnSpc>
                <a:spcPct val="150000"/>
              </a:lnSpc>
            </a:pPr>
            <a:r>
              <a:rPr kumimoji="1" lang="zh-CN" altLang="en-US"/>
              <a:t>实时操作系统（</a:t>
            </a:r>
            <a:r>
              <a:rPr kumimoji="1" lang="en-US" altLang="zh-CN"/>
              <a:t>Real Time Operating System</a:t>
            </a:r>
            <a:r>
              <a:rPr kumimoji="1" lang="zh-CN" altLang="en-US"/>
              <a:t>）</a:t>
            </a:r>
            <a:endParaRPr kumimoji="1" lang="en-US" altLang="zh-CN"/>
          </a:p>
          <a:p>
            <a:pPr lvl="1">
              <a:lnSpc>
                <a:spcPct val="150000"/>
              </a:lnSpc>
            </a:pPr>
            <a:r>
              <a:rPr kumimoji="1" lang="zh-CN" altLang="en-US"/>
              <a:t>指当外界事件或数据产生时，能接收并以足够快的速度予以处理，处理的结果又能在规定时间内来控制监控的生产过程或对处理系统作出快速响应，并控制所有实时任务协调一致运行。 </a:t>
            </a:r>
          </a:p>
        </p:txBody>
      </p:sp>
      <p:pic>
        <p:nvPicPr>
          <p:cNvPr id="5" name="Picture 4"/>
          <p:cNvPicPr>
            <a:picLocks noChangeAspect="1"/>
          </p:cNvPicPr>
          <p:nvPr/>
        </p:nvPicPr>
        <p:blipFill>
          <a:blip r:embed="rId2"/>
          <a:stretch>
            <a:fillRect/>
          </a:stretch>
        </p:blipFill>
        <p:spPr>
          <a:xfrm>
            <a:off x="876300" y="3994150"/>
            <a:ext cx="7137400" cy="2400300"/>
          </a:xfrm>
          <a:prstGeom prst="rect">
            <a:avLst/>
          </a:prstGeom>
        </p:spPr>
      </p:pic>
    </p:spTree>
    <p:extLst>
      <p:ext uri="{BB962C8B-B14F-4D97-AF65-F5344CB8AC3E}">
        <p14:creationId xmlns:p14="http://schemas.microsoft.com/office/powerpoint/2010/main" val="25465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1.2.4</a:t>
            </a:r>
            <a:r>
              <a:rPr kumimoji="1" lang="zh-CN" altLang="en-US"/>
              <a:t> 操作系统发展与分类</a:t>
            </a:r>
          </a:p>
        </p:txBody>
      </p:sp>
      <p:sp>
        <p:nvSpPr>
          <p:cNvPr id="3" name="Content Placeholder 2"/>
          <p:cNvSpPr>
            <a:spLocks noGrp="1"/>
          </p:cNvSpPr>
          <p:nvPr>
            <p:ph idx="1"/>
          </p:nvPr>
        </p:nvSpPr>
        <p:spPr/>
        <p:txBody>
          <a:bodyPr/>
          <a:lstStyle/>
          <a:p>
            <a:pPr>
              <a:lnSpc>
                <a:spcPct val="150000"/>
              </a:lnSpc>
            </a:pPr>
            <a:r>
              <a:rPr kumimoji="1" lang="zh-CN" altLang="en-US"/>
              <a:t>三种典型的实时系统</a:t>
            </a:r>
          </a:p>
          <a:p>
            <a:pPr lvl="1">
              <a:lnSpc>
                <a:spcPct val="150000"/>
              </a:lnSpc>
            </a:pPr>
            <a:r>
              <a:rPr kumimoji="1" lang="zh-CN" altLang="en-US">
                <a:solidFill>
                  <a:schemeClr val="accent1">
                    <a:lumMod val="75000"/>
                  </a:schemeClr>
                </a:solidFill>
              </a:rPr>
              <a:t>过程控制系统：</a:t>
            </a:r>
            <a:r>
              <a:rPr kumimoji="1" lang="zh-CN" altLang="en-US"/>
              <a:t>如生产过程控制系统、导弹制导系统、飞机自动驾驶系统、火炮自动控制系统 </a:t>
            </a:r>
          </a:p>
          <a:p>
            <a:pPr lvl="1">
              <a:lnSpc>
                <a:spcPct val="150000"/>
              </a:lnSpc>
            </a:pPr>
            <a:r>
              <a:rPr kumimoji="1" lang="zh-CN" altLang="en-US">
                <a:solidFill>
                  <a:schemeClr val="accent1">
                    <a:lumMod val="75000"/>
                  </a:schemeClr>
                </a:solidFill>
              </a:rPr>
              <a:t>信息查询系统：</a:t>
            </a:r>
            <a:r>
              <a:rPr kumimoji="1" lang="zh-CN" altLang="en-US"/>
              <a:t>计算机同时从成百上千的终端接受服务请求和提问，并在短时间内作出回答和响应。如情报检索系统 </a:t>
            </a:r>
          </a:p>
          <a:p>
            <a:pPr lvl="1">
              <a:lnSpc>
                <a:spcPct val="150000"/>
              </a:lnSpc>
            </a:pPr>
            <a:r>
              <a:rPr kumimoji="1" lang="zh-CN" altLang="en-US">
                <a:solidFill>
                  <a:schemeClr val="accent1">
                    <a:lumMod val="75000"/>
                  </a:schemeClr>
                </a:solidFill>
              </a:rPr>
              <a:t>事务处理系统：</a:t>
            </a:r>
            <a:r>
              <a:rPr kumimoji="1" lang="zh-CN" altLang="en-US"/>
              <a:t>计算机不仅要对终端用户及时作出响应，还要频繁更新系统中的文件或数据库。如银行业务系统 </a:t>
            </a:r>
          </a:p>
          <a:p>
            <a:pPr>
              <a:lnSpc>
                <a:spcPct val="150000"/>
              </a:lnSpc>
            </a:pPr>
            <a:endParaRPr kumimoji="1" lang="zh-CN" altLang="en-US"/>
          </a:p>
          <a:p>
            <a:pPr>
              <a:lnSpc>
                <a:spcPct val="150000"/>
              </a:lnSpc>
            </a:pPr>
            <a:endParaRPr kumimoji="1" lang="zh-CN" altLang="en-US"/>
          </a:p>
        </p:txBody>
      </p:sp>
      <p:sp>
        <p:nvSpPr>
          <p:cNvPr id="5" name="Rounded Rectangle 4"/>
          <p:cNvSpPr/>
          <p:nvPr/>
        </p:nvSpPr>
        <p:spPr>
          <a:xfrm>
            <a:off x="736600" y="5619234"/>
            <a:ext cx="3600000" cy="900000"/>
          </a:xfrm>
          <a:prstGeom prst="roundRect">
            <a:avLst/>
          </a:prstGeom>
          <a:solidFill>
            <a:schemeClr val="accent1">
              <a:lumMod val="20000"/>
              <a:lumOff val="80000"/>
            </a:schemeClr>
          </a:solidFill>
        </p:spPr>
        <p:txBody>
          <a:bodyPr wrap="square" tIns="10800" bIns="10800" anchor="ctr">
            <a:noAutofit/>
          </a:bodyPr>
          <a:lstStyle/>
          <a:p>
            <a:pPr>
              <a:lnSpc>
                <a:spcPct val="150000"/>
              </a:lnSpc>
            </a:pPr>
            <a:r>
              <a:rPr lang="zh-CN" altLang="en-US" sz="2000">
                <a:solidFill>
                  <a:srgbClr val="FF0000"/>
                </a:solidFill>
                <a:latin typeface="Microsoft YaHei" charset="-122"/>
                <a:ea typeface="Microsoft YaHei" charset="-122"/>
                <a:cs typeface="Microsoft YaHei" charset="-122"/>
              </a:rPr>
              <a:t>分时操作系统</a:t>
            </a:r>
            <a:r>
              <a:rPr lang="zh-CN" altLang="en-US" sz="2000">
                <a:latin typeface="Microsoft YaHei" charset="-122"/>
                <a:ea typeface="Microsoft YaHei" charset="-122"/>
                <a:cs typeface="Microsoft YaHei" charset="-122"/>
              </a:rPr>
              <a:t>为用户提供一个通用的交互型开发运行环境</a:t>
            </a:r>
          </a:p>
        </p:txBody>
      </p:sp>
      <p:sp>
        <p:nvSpPr>
          <p:cNvPr id="6" name="Rounded Rectangle 5"/>
          <p:cNvSpPr/>
          <p:nvPr/>
        </p:nvSpPr>
        <p:spPr>
          <a:xfrm>
            <a:off x="4647909" y="5619234"/>
            <a:ext cx="3600000" cy="900000"/>
          </a:xfrm>
          <a:prstGeom prst="roundRect">
            <a:avLst/>
          </a:prstGeom>
          <a:solidFill>
            <a:schemeClr val="accent4">
              <a:lumMod val="20000"/>
              <a:lumOff val="80000"/>
            </a:schemeClr>
          </a:solidFill>
        </p:spPr>
        <p:txBody>
          <a:bodyPr wrap="square" tIns="10800" bIns="10800" anchor="ctr">
            <a:noAutofit/>
          </a:bodyPr>
          <a:lstStyle/>
          <a:p>
            <a:pPr>
              <a:lnSpc>
                <a:spcPct val="150000"/>
              </a:lnSpc>
            </a:pPr>
            <a:r>
              <a:rPr lang="zh-CN" altLang="en-US" sz="2000">
                <a:solidFill>
                  <a:srgbClr val="FF0000"/>
                </a:solidFill>
                <a:latin typeface="Microsoft YaHei" charset="-122"/>
                <a:ea typeface="Microsoft YaHei" charset="-122"/>
                <a:cs typeface="Microsoft YaHei" charset="-122"/>
              </a:rPr>
              <a:t>实时操作系统</a:t>
            </a:r>
            <a:r>
              <a:rPr lang="zh-CN" altLang="en-US" sz="2000">
                <a:latin typeface="Microsoft YaHei" charset="-122"/>
                <a:ea typeface="Microsoft YaHei" charset="-122"/>
                <a:cs typeface="Microsoft YaHei" charset="-122"/>
              </a:rPr>
              <a:t>通常为特殊用途提供专用系统 </a:t>
            </a:r>
          </a:p>
        </p:txBody>
      </p:sp>
    </p:spTree>
    <p:extLst>
      <p:ext uri="{BB962C8B-B14F-4D97-AF65-F5344CB8AC3E}">
        <p14:creationId xmlns:p14="http://schemas.microsoft.com/office/powerpoint/2010/main" val="1301220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E0DCB5-5BE8-AC48-8DAE-1269AEA5D31D}"/>
              </a:ext>
            </a:extLst>
          </p:cNvPr>
          <p:cNvSpPr>
            <a:spLocks noGrp="1"/>
          </p:cNvSpPr>
          <p:nvPr>
            <p:ph type="title"/>
          </p:nvPr>
        </p:nvSpPr>
        <p:spPr/>
        <p:txBody>
          <a:bodyPr/>
          <a:lstStyle/>
          <a:p>
            <a:r>
              <a:rPr kumimoji="1" lang="en-US" altLang="zh-CN" dirty="0"/>
              <a:t>1.2</a:t>
            </a:r>
            <a:r>
              <a:rPr kumimoji="1" lang="zh-CN" altLang="en-US" dirty="0"/>
              <a:t> 操作系统形成与发展</a:t>
            </a:r>
          </a:p>
        </p:txBody>
      </p:sp>
      <p:sp>
        <p:nvSpPr>
          <p:cNvPr id="3" name="内容占位符 2">
            <a:extLst>
              <a:ext uri="{FF2B5EF4-FFF2-40B4-BE49-F238E27FC236}">
                <a16:creationId xmlns:a16="http://schemas.microsoft.com/office/drawing/2014/main" id="{505BBFE8-85D7-1D4C-8373-4AAA5AE81549}"/>
              </a:ext>
            </a:extLst>
          </p:cNvPr>
          <p:cNvSpPr>
            <a:spLocks noGrp="1"/>
          </p:cNvSpPr>
          <p:nvPr>
            <p:ph idx="1"/>
          </p:nvPr>
        </p:nvSpPr>
        <p:spPr>
          <a:xfrm>
            <a:off x="628650" y="1825625"/>
            <a:ext cx="7499350" cy="4351338"/>
          </a:xfrm>
        </p:spPr>
        <p:txBody>
          <a:bodyPr>
            <a:normAutofit/>
          </a:bodyPr>
          <a:lstStyle/>
          <a:p>
            <a:pPr lvl="1">
              <a:lnSpc>
                <a:spcPct val="150000"/>
              </a:lnSpc>
            </a:pPr>
            <a:r>
              <a:rPr kumimoji="1" lang="zh-CN" altLang="en-US" dirty="0" smtClean="0"/>
              <a:t>辨证唯物主义事物的发展规律</a:t>
            </a:r>
            <a:r>
              <a:rPr kumimoji="1" lang="zh-CN" altLang="en-US" dirty="0"/>
              <a:t>：</a:t>
            </a:r>
            <a:r>
              <a:rPr lang="zh-CN" altLang="en-US" dirty="0" smtClean="0"/>
              <a:t>对立统一规律</a:t>
            </a:r>
            <a:r>
              <a:rPr lang="zh-CN" altLang="en-US" dirty="0"/>
              <a:t>是唯物辩证法的根本规律，它揭示出自然界、人类社会和人类思维等领域的任何事物都包含着内在的矛盾性，对立统一规律揭示了普遍联系的根本内容和事物发展的内在动力，揭示了事物发展的动力和源泉，揭示了发展和联系的</a:t>
            </a:r>
            <a:r>
              <a:rPr lang="zh-CN" altLang="en-US" dirty="0" smtClean="0"/>
              <a:t>本质</a:t>
            </a:r>
            <a:endParaRPr lang="en-US" altLang="zh-CN" dirty="0" smtClean="0"/>
          </a:p>
          <a:p>
            <a:pPr lvl="1">
              <a:lnSpc>
                <a:spcPct val="150000"/>
              </a:lnSpc>
            </a:pPr>
            <a:r>
              <a:rPr kumimoji="1" lang="zh-CN" altLang="en-US" dirty="0"/>
              <a:t>操作系统的发展历程</a:t>
            </a:r>
            <a:r>
              <a:rPr kumimoji="1" lang="zh-CN" altLang="en-US" dirty="0" smtClean="0"/>
              <a:t>符合</a:t>
            </a:r>
            <a:r>
              <a:rPr kumimoji="1" lang="zh-CN" altLang="en-US" dirty="0"/>
              <a:t>辨证唯物主义事物的发展规律</a:t>
            </a:r>
            <a:endParaRPr kumimoji="1" lang="en-US" altLang="zh-CN" dirty="0"/>
          </a:p>
          <a:p>
            <a:pPr lvl="2">
              <a:lnSpc>
                <a:spcPct val="150000"/>
              </a:lnSpc>
            </a:pPr>
            <a:r>
              <a:rPr kumimoji="1" lang="zh-CN" altLang="en-US" dirty="0" smtClean="0"/>
              <a:t>机器和人之间的矛盾</a:t>
            </a:r>
            <a:endParaRPr kumimoji="1" lang="en-US" altLang="zh-CN" dirty="0" smtClean="0"/>
          </a:p>
          <a:p>
            <a:pPr lvl="2">
              <a:lnSpc>
                <a:spcPct val="150000"/>
              </a:lnSpc>
            </a:pPr>
            <a:r>
              <a:rPr kumimoji="1" lang="zh-CN" altLang="en-US" dirty="0" smtClean="0"/>
              <a:t>软件</a:t>
            </a:r>
            <a:r>
              <a:rPr kumimoji="1" lang="zh-CN" altLang="en-US" smtClean="0"/>
              <a:t>和硬件之间的矛盾</a:t>
            </a:r>
            <a:endParaRPr kumimoji="1" lang="en-US" altLang="zh-CN" dirty="0" smtClean="0"/>
          </a:p>
          <a:p>
            <a:pPr lvl="1">
              <a:lnSpc>
                <a:spcPct val="150000"/>
              </a:lnSpc>
            </a:pPr>
            <a:endParaRPr kumimoji="1" lang="zh-CN" altLang="en-US" dirty="0"/>
          </a:p>
        </p:txBody>
      </p:sp>
    </p:spTree>
    <p:extLst>
      <p:ext uri="{BB962C8B-B14F-4D97-AF65-F5344CB8AC3E}">
        <p14:creationId xmlns:p14="http://schemas.microsoft.com/office/powerpoint/2010/main" val="1139805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E0DCB5-5BE8-AC48-8DAE-1269AEA5D31D}"/>
              </a:ext>
            </a:extLst>
          </p:cNvPr>
          <p:cNvSpPr>
            <a:spLocks noGrp="1"/>
          </p:cNvSpPr>
          <p:nvPr>
            <p:ph type="title"/>
          </p:nvPr>
        </p:nvSpPr>
        <p:spPr/>
        <p:txBody>
          <a:bodyPr/>
          <a:lstStyle/>
          <a:p>
            <a:r>
              <a:rPr kumimoji="1" lang="en-US" altLang="zh-CN" dirty="0"/>
              <a:t>1.2.1</a:t>
            </a:r>
            <a:r>
              <a:rPr kumimoji="1" lang="zh-CN" altLang="en-US" dirty="0"/>
              <a:t> 人工操作阶段</a:t>
            </a:r>
            <a:endParaRPr kumimoji="1" lang="zh-CN" altLang="en-US"/>
          </a:p>
        </p:txBody>
      </p:sp>
      <p:sp>
        <p:nvSpPr>
          <p:cNvPr id="3" name="内容占位符 2">
            <a:extLst>
              <a:ext uri="{FF2B5EF4-FFF2-40B4-BE49-F238E27FC236}">
                <a16:creationId xmlns:a16="http://schemas.microsoft.com/office/drawing/2014/main" id="{505BBFE8-85D7-1D4C-8373-4AAA5AE81549}"/>
              </a:ext>
            </a:extLst>
          </p:cNvPr>
          <p:cNvSpPr>
            <a:spLocks noGrp="1"/>
          </p:cNvSpPr>
          <p:nvPr>
            <p:ph idx="1"/>
          </p:nvPr>
        </p:nvSpPr>
        <p:spPr/>
        <p:txBody>
          <a:bodyPr/>
          <a:lstStyle/>
          <a:p>
            <a:pPr>
              <a:lnSpc>
                <a:spcPct val="150000"/>
              </a:lnSpc>
            </a:pPr>
            <a:r>
              <a:rPr kumimoji="1" lang="zh-CN" altLang="en-US"/>
              <a:t>任何机器都有操作系统，</a:t>
            </a:r>
            <a:r>
              <a:rPr kumimoji="1" lang="en-US" altLang="zh-CN"/>
              <a:t/>
            </a:r>
            <a:br>
              <a:rPr kumimoji="1" lang="en-US" altLang="zh-CN"/>
            </a:br>
            <a:r>
              <a:rPr kumimoji="1" lang="zh-CN" altLang="en-US"/>
              <a:t>如电饭锅：</a:t>
            </a:r>
            <a:endParaRPr kumimoji="1" lang="en-US" altLang="zh-CN"/>
          </a:p>
          <a:p>
            <a:pPr lvl="1">
              <a:lnSpc>
                <a:spcPct val="150000"/>
              </a:lnSpc>
            </a:pPr>
            <a:r>
              <a:rPr kumimoji="1" lang="zh-CN" altLang="en-US"/>
              <a:t>烹饪类型、预约和保温时间等</a:t>
            </a:r>
            <a:endParaRPr kumimoji="1" lang="en-US" altLang="zh-CN"/>
          </a:p>
          <a:p>
            <a:pPr lvl="1">
              <a:lnSpc>
                <a:spcPct val="150000"/>
              </a:lnSpc>
            </a:pPr>
            <a:r>
              <a:rPr kumimoji="1" lang="zh-CN" altLang="en-US"/>
              <a:t>启动按钮</a:t>
            </a:r>
            <a:endParaRPr kumimoji="1" lang="en-US" altLang="zh-CN"/>
          </a:p>
          <a:p>
            <a:pPr lvl="1">
              <a:lnSpc>
                <a:spcPct val="150000"/>
              </a:lnSpc>
            </a:pPr>
            <a:r>
              <a:rPr kumimoji="1" lang="zh-CN" altLang="en-US"/>
              <a:t>通过指示灯来显示工作状态</a:t>
            </a:r>
            <a:endParaRPr kumimoji="1" lang="en-US" altLang="zh-CN"/>
          </a:p>
          <a:p>
            <a:pPr lvl="1">
              <a:lnSpc>
                <a:spcPct val="150000"/>
              </a:lnSpc>
            </a:pPr>
            <a:endParaRPr kumimoji="1" lang="zh-CN" altLang="en-US"/>
          </a:p>
        </p:txBody>
      </p:sp>
      <p:sp>
        <p:nvSpPr>
          <p:cNvPr id="4" name="矩形 3">
            <a:extLst>
              <a:ext uri="{FF2B5EF4-FFF2-40B4-BE49-F238E27FC236}">
                <a16:creationId xmlns:a16="http://schemas.microsoft.com/office/drawing/2014/main" id="{DBFD991B-5D54-624C-9659-62AE437AA478}"/>
              </a:ext>
            </a:extLst>
          </p:cNvPr>
          <p:cNvSpPr/>
          <p:nvPr/>
        </p:nvSpPr>
        <p:spPr>
          <a:xfrm>
            <a:off x="1960387" y="5214054"/>
            <a:ext cx="5223225" cy="662489"/>
          </a:xfrm>
          <a:prstGeom prst="rect">
            <a:avLst/>
          </a:prstGeom>
          <a:solidFill>
            <a:schemeClr val="accent2">
              <a:lumMod val="20000"/>
              <a:lumOff val="80000"/>
            </a:schemeClr>
          </a:solidFill>
          <a:ln w="28575">
            <a:solidFill>
              <a:schemeClr val="accent1"/>
            </a:solidFill>
          </a:ln>
        </p:spPr>
        <p:txBody>
          <a:bodyPr wrap="none" anchor="ctr">
            <a:spAutoFit/>
          </a:bodyPr>
          <a:lstStyle/>
          <a:p>
            <a:pPr marL="11113" lvl="1">
              <a:lnSpc>
                <a:spcPct val="150000"/>
              </a:lnSpc>
            </a:pPr>
            <a:r>
              <a:rPr kumimoji="1" lang="zh-CN" altLang="en-US" sz="2800" b="1">
                <a:solidFill>
                  <a:schemeClr val="accent1">
                    <a:lumMod val="75000"/>
                  </a:schemeClr>
                </a:solidFill>
                <a:latin typeface="Microsoft YaHei" panose="020B0503020204020204" pitchFamily="34" charset="-122"/>
                <a:ea typeface="Microsoft YaHei" panose="020B0503020204020204" pitchFamily="34" charset="-122"/>
              </a:rPr>
              <a:t>开关表示，按钮控制，亮灯显示</a:t>
            </a:r>
            <a:endParaRPr kumimoji="1" lang="en-US" altLang="zh-CN" sz="2800" b="1">
              <a:solidFill>
                <a:schemeClr val="accent1">
                  <a:lumMod val="75000"/>
                </a:schemeClr>
              </a:solidFill>
              <a:latin typeface="Microsoft YaHei" panose="020B0503020204020204" pitchFamily="34" charset="-122"/>
              <a:ea typeface="Microsoft YaHei" panose="020B0503020204020204" pitchFamily="34" charset="-122"/>
            </a:endParaRPr>
          </a:p>
        </p:txBody>
      </p:sp>
      <p:pic>
        <p:nvPicPr>
          <p:cNvPr id="5" name="图片 4">
            <a:extLst>
              <a:ext uri="{FF2B5EF4-FFF2-40B4-BE49-F238E27FC236}">
                <a16:creationId xmlns:a16="http://schemas.microsoft.com/office/drawing/2014/main" id="{74F56A11-9D1C-1046-9034-F1D0FC0007FB}"/>
              </a:ext>
            </a:extLst>
          </p:cNvPr>
          <p:cNvPicPr>
            <a:picLocks noChangeAspect="1"/>
          </p:cNvPicPr>
          <p:nvPr/>
        </p:nvPicPr>
        <p:blipFill rotWithShape="1">
          <a:blip r:embed="rId2"/>
          <a:srcRect t="1589"/>
          <a:stretch/>
        </p:blipFill>
        <p:spPr>
          <a:xfrm>
            <a:off x="4797717" y="1926594"/>
            <a:ext cx="4192985" cy="2987040"/>
          </a:xfrm>
          <a:prstGeom prst="rect">
            <a:avLst/>
          </a:prstGeom>
        </p:spPr>
      </p:pic>
    </p:spTree>
    <p:extLst>
      <p:ext uri="{BB962C8B-B14F-4D97-AF65-F5344CB8AC3E}">
        <p14:creationId xmlns:p14="http://schemas.microsoft.com/office/powerpoint/2010/main" val="2643941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dirty="0"/>
              <a:t>1.2.1</a:t>
            </a:r>
            <a:r>
              <a:rPr kumimoji="1" lang="zh-CN" altLang="en-US" dirty="0"/>
              <a:t> 人工操作阶段</a:t>
            </a:r>
          </a:p>
        </p:txBody>
      </p:sp>
      <p:sp>
        <p:nvSpPr>
          <p:cNvPr id="3" name="Content Placeholder 2"/>
          <p:cNvSpPr>
            <a:spLocks noGrp="1"/>
          </p:cNvSpPr>
          <p:nvPr>
            <p:ph idx="1"/>
          </p:nvPr>
        </p:nvSpPr>
        <p:spPr>
          <a:xfrm>
            <a:off x="628649" y="1825625"/>
            <a:ext cx="3733285" cy="4351338"/>
          </a:xfrm>
        </p:spPr>
        <p:txBody>
          <a:bodyPr/>
          <a:lstStyle/>
          <a:p>
            <a:pPr algn="just">
              <a:lnSpc>
                <a:spcPct val="150000"/>
              </a:lnSpc>
            </a:pPr>
            <a:r>
              <a:rPr kumimoji="1" lang="zh-CN" altLang="en-US">
                <a:latin typeface="隶书" charset="0"/>
              </a:rPr>
              <a:t>第一代计算机：从计算机诞生到50年代中期的计算机</a:t>
            </a:r>
            <a:endParaRPr kumimoji="1" lang="en-US" altLang="zh-CN"/>
          </a:p>
          <a:p>
            <a:pPr algn="just">
              <a:lnSpc>
                <a:spcPct val="150000"/>
              </a:lnSpc>
            </a:pPr>
            <a:r>
              <a:rPr kumimoji="1" lang="zh-CN" altLang="en-US"/>
              <a:t>没有显式的，自动化的操作系统</a:t>
            </a:r>
            <a:endParaRPr kumimoji="1" lang="en-US" altLang="zh-CN"/>
          </a:p>
          <a:p>
            <a:pPr algn="just">
              <a:lnSpc>
                <a:spcPct val="150000"/>
              </a:lnSpc>
            </a:pPr>
            <a:endParaRPr kumimoji="1" lang="zh-CN" altLang="en-US"/>
          </a:p>
          <a:p>
            <a:pPr algn="just">
              <a:lnSpc>
                <a:spcPct val="150000"/>
              </a:lnSpc>
            </a:pPr>
            <a:endParaRPr kumimoji="1" lang="zh-CN" altLang="en-US"/>
          </a:p>
        </p:txBody>
      </p:sp>
      <p:pic>
        <p:nvPicPr>
          <p:cNvPr id="4" name="Picture 3"/>
          <p:cNvPicPr>
            <a:picLocks noChangeAspect="1"/>
          </p:cNvPicPr>
          <p:nvPr/>
        </p:nvPicPr>
        <p:blipFill>
          <a:blip r:embed="rId2"/>
          <a:stretch>
            <a:fillRect/>
          </a:stretch>
        </p:blipFill>
        <p:spPr>
          <a:xfrm>
            <a:off x="4473146" y="1825626"/>
            <a:ext cx="4042204" cy="3150132"/>
          </a:xfrm>
          <a:prstGeom prst="rect">
            <a:avLst/>
          </a:prstGeom>
        </p:spPr>
      </p:pic>
      <p:sp>
        <p:nvSpPr>
          <p:cNvPr id="5" name="矩形 4">
            <a:extLst>
              <a:ext uri="{FF2B5EF4-FFF2-40B4-BE49-F238E27FC236}">
                <a16:creationId xmlns:a16="http://schemas.microsoft.com/office/drawing/2014/main" id="{28C78460-B76C-B544-8BEA-09E7DC34FFC5}"/>
              </a:ext>
            </a:extLst>
          </p:cNvPr>
          <p:cNvSpPr/>
          <p:nvPr/>
        </p:nvSpPr>
        <p:spPr>
          <a:xfrm>
            <a:off x="1960387" y="5214054"/>
            <a:ext cx="5223225" cy="662489"/>
          </a:xfrm>
          <a:prstGeom prst="rect">
            <a:avLst/>
          </a:prstGeom>
          <a:solidFill>
            <a:schemeClr val="accent2">
              <a:lumMod val="20000"/>
              <a:lumOff val="80000"/>
            </a:schemeClr>
          </a:solidFill>
          <a:ln w="28575">
            <a:solidFill>
              <a:schemeClr val="accent1"/>
            </a:solidFill>
          </a:ln>
        </p:spPr>
        <p:txBody>
          <a:bodyPr wrap="none" anchor="ctr">
            <a:spAutoFit/>
          </a:bodyPr>
          <a:lstStyle/>
          <a:p>
            <a:pPr marL="11113" lvl="1">
              <a:lnSpc>
                <a:spcPct val="150000"/>
              </a:lnSpc>
            </a:pPr>
            <a:r>
              <a:rPr kumimoji="1" lang="zh-CN" altLang="en-US" sz="2800" b="1">
                <a:solidFill>
                  <a:schemeClr val="accent1">
                    <a:lumMod val="75000"/>
                  </a:schemeClr>
                </a:solidFill>
                <a:latin typeface="Microsoft YaHei" panose="020B0503020204020204" pitchFamily="34" charset="-122"/>
                <a:ea typeface="Microsoft YaHei" panose="020B0503020204020204" pitchFamily="34" charset="-122"/>
              </a:rPr>
              <a:t>开关表示，按钮控制，亮灯显示</a:t>
            </a:r>
            <a:endParaRPr kumimoji="1" lang="en-US" altLang="zh-CN" sz="2800" b="1">
              <a:solidFill>
                <a:schemeClr val="accent1">
                  <a:lumMod val="75000"/>
                </a:schemeClr>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57868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A70039-1DE6-D44B-B595-853421FB78C3}"/>
              </a:ext>
            </a:extLst>
          </p:cNvPr>
          <p:cNvSpPr>
            <a:spLocks noGrp="1"/>
          </p:cNvSpPr>
          <p:nvPr>
            <p:ph type="title"/>
          </p:nvPr>
        </p:nvSpPr>
        <p:spPr/>
        <p:txBody>
          <a:bodyPr/>
          <a:lstStyle/>
          <a:p>
            <a:r>
              <a:rPr kumimoji="1" lang="en-US" altLang="zh-CN" dirty="0"/>
              <a:t>1.2.1</a:t>
            </a:r>
            <a:r>
              <a:rPr kumimoji="1" lang="zh-CN" altLang="en-US" dirty="0"/>
              <a:t> 人工操作阶段</a:t>
            </a:r>
          </a:p>
        </p:txBody>
      </p:sp>
      <p:sp>
        <p:nvSpPr>
          <p:cNvPr id="3" name="内容占位符 2">
            <a:extLst>
              <a:ext uri="{FF2B5EF4-FFF2-40B4-BE49-F238E27FC236}">
                <a16:creationId xmlns:a16="http://schemas.microsoft.com/office/drawing/2014/main" id="{1D92AB5D-9583-4D4D-9120-A5A62DF95CA2}"/>
              </a:ext>
            </a:extLst>
          </p:cNvPr>
          <p:cNvSpPr>
            <a:spLocks noGrp="1"/>
          </p:cNvSpPr>
          <p:nvPr>
            <p:ph idx="1"/>
          </p:nvPr>
        </p:nvSpPr>
        <p:spPr/>
        <p:txBody>
          <a:bodyPr/>
          <a:lstStyle/>
          <a:p>
            <a:pPr>
              <a:lnSpc>
                <a:spcPct val="150000"/>
              </a:lnSpc>
            </a:pPr>
            <a:r>
              <a:rPr kumimoji="1" lang="zh-CN" altLang="en-US" dirty="0"/>
              <a:t>示例视频：课堂在线 </a:t>
            </a:r>
            <a:r>
              <a:rPr kumimoji="1" lang="en-US" altLang="zh-CN" dirty="0"/>
              <a:t>-&gt;</a:t>
            </a:r>
            <a:r>
              <a:rPr kumimoji="1" lang="zh-CN" altLang="en-US" dirty="0"/>
              <a:t> 资料 </a:t>
            </a:r>
            <a:r>
              <a:rPr kumimoji="1" lang="en-US" altLang="zh-CN" dirty="0"/>
              <a:t>-&gt;</a:t>
            </a:r>
            <a:r>
              <a:rPr kumimoji="1" lang="zh-CN" altLang="en-US" dirty="0"/>
              <a:t> 课程公共资源</a:t>
            </a:r>
            <a:endParaRPr kumimoji="1" lang="en-US" altLang="zh-CN" dirty="0"/>
          </a:p>
          <a:p>
            <a:pPr lvl="1">
              <a:lnSpc>
                <a:spcPct val="150000"/>
              </a:lnSpc>
            </a:pPr>
            <a:r>
              <a:rPr kumimoji="1" lang="zh-CN" altLang="en-US" dirty="0"/>
              <a:t>“</a:t>
            </a:r>
            <a:r>
              <a:rPr lang="en-US" altLang="zh-CN"/>
              <a:t>Altair 8800 - </a:t>
            </a:r>
            <a:r>
              <a:rPr lang="zh-CN" altLang="en-US"/>
              <a:t>演示</a:t>
            </a:r>
            <a:r>
              <a:rPr kumimoji="1" lang="zh-CN" altLang="en-US" dirty="0"/>
              <a:t>”：展示</a:t>
            </a:r>
            <a:r>
              <a:rPr kumimoji="1" lang="en-US" altLang="zh-CN" dirty="0"/>
              <a:t>1974</a:t>
            </a:r>
            <a:r>
              <a:rPr kumimoji="1" lang="zh-CN" altLang="en-US" dirty="0"/>
              <a:t>年第一台</a:t>
            </a:r>
            <a:r>
              <a:rPr kumimoji="1" lang="en-US" altLang="zh-CN" dirty="0"/>
              <a:t>PC Altair</a:t>
            </a:r>
            <a:r>
              <a:rPr kumimoji="1" lang="zh-CN" altLang="en-US" dirty="0"/>
              <a:t> </a:t>
            </a:r>
            <a:r>
              <a:rPr kumimoji="1" lang="en-US" altLang="zh-CN" dirty="0"/>
              <a:t>8800 </a:t>
            </a:r>
            <a:r>
              <a:rPr kumimoji="1" lang="zh-CN" altLang="en-US" dirty="0"/>
              <a:t>的操作方式</a:t>
            </a:r>
            <a:endParaRPr kumimoji="1" lang="en-US" altLang="zh-CN" dirty="0"/>
          </a:p>
          <a:p>
            <a:pPr lvl="2">
              <a:lnSpc>
                <a:spcPct val="150000"/>
              </a:lnSpc>
            </a:pPr>
            <a:r>
              <a:rPr kumimoji="1" lang="en-US" altLang="zh-CN" dirty="0" err="1"/>
              <a:t>bilibilli</a:t>
            </a:r>
            <a:r>
              <a:rPr kumimoji="1" lang="en-US" altLang="zh-CN" dirty="0"/>
              <a:t>:</a:t>
            </a:r>
            <a:r>
              <a:rPr kumimoji="1" lang="zh-CN" altLang="en-US" dirty="0"/>
              <a:t> </a:t>
            </a:r>
            <a:r>
              <a:rPr kumimoji="1" lang="en-US" altLang="zh-CN" dirty="0"/>
              <a:t>av5150794</a:t>
            </a:r>
          </a:p>
          <a:p>
            <a:pPr lvl="1">
              <a:lnSpc>
                <a:spcPct val="150000"/>
              </a:lnSpc>
            </a:pPr>
            <a:r>
              <a:rPr kumimoji="1" lang="zh-CN" altLang="en-US" dirty="0"/>
              <a:t>“</a:t>
            </a:r>
            <a:r>
              <a:rPr kumimoji="1" lang="en-US" altLang="zh-CN" dirty="0"/>
              <a:t>NO_OS</a:t>
            </a:r>
            <a:r>
              <a:rPr kumimoji="1" lang="zh-CN" altLang="en-US" dirty="0"/>
              <a:t> 的程序执行过程”</a:t>
            </a:r>
            <a:r>
              <a:rPr kumimoji="1" lang="en-US" altLang="zh-CN" dirty="0"/>
              <a:t> </a:t>
            </a:r>
            <a:r>
              <a:rPr kumimoji="1" lang="zh-CN" altLang="en-US" dirty="0"/>
              <a:t>：展示利用</a:t>
            </a:r>
            <a:r>
              <a:rPr kumimoji="1" lang="en-US" altLang="zh-CN" dirty="0"/>
              <a:t>1959</a:t>
            </a:r>
            <a:r>
              <a:rPr kumimoji="1" lang="zh-CN" altLang="en-US" dirty="0"/>
              <a:t>年的</a:t>
            </a:r>
            <a:r>
              <a:rPr kumimoji="1" lang="en-US" altLang="zh-CN" dirty="0"/>
              <a:t>IBM</a:t>
            </a:r>
            <a:r>
              <a:rPr kumimoji="1" lang="zh-CN" altLang="en-US" dirty="0"/>
              <a:t> </a:t>
            </a:r>
            <a:r>
              <a:rPr kumimoji="1" lang="en-US" altLang="zh-CN" dirty="0"/>
              <a:t>1401</a:t>
            </a:r>
            <a:r>
              <a:rPr kumimoji="1" lang="zh-CN" altLang="en-US" dirty="0"/>
              <a:t>，来执行矩阵计算的过程</a:t>
            </a:r>
            <a:endParaRPr kumimoji="1" lang="en-US" altLang="zh-CN" dirty="0"/>
          </a:p>
          <a:p>
            <a:pPr lvl="2">
              <a:lnSpc>
                <a:spcPct val="150000"/>
              </a:lnSpc>
            </a:pPr>
            <a:r>
              <a:rPr kumimoji="1" lang="zh-CN" altLang="en-US" dirty="0"/>
              <a:t>视频来源：</a:t>
            </a:r>
            <a:r>
              <a:rPr lang="en-US" altLang="zh-CN" dirty="0">
                <a:hlinkClick r:id="rId3"/>
              </a:rPr>
              <a:t>The IBM 1401 compiles and runs FORTRAN II</a:t>
            </a:r>
            <a:endParaRPr lang="en-US" altLang="zh-CN" dirty="0"/>
          </a:p>
          <a:p>
            <a:pPr lvl="2">
              <a:lnSpc>
                <a:spcPct val="150000"/>
              </a:lnSpc>
            </a:pPr>
            <a:r>
              <a:rPr kumimoji="1" lang="en-US" altLang="zh-CN" dirty="0" err="1"/>
              <a:t>bilibilli</a:t>
            </a:r>
            <a:r>
              <a:rPr kumimoji="1" lang="en-US" altLang="zh-CN" dirty="0"/>
              <a:t>:</a:t>
            </a:r>
            <a:r>
              <a:rPr kumimoji="1" lang="zh-CN" altLang="en-US" dirty="0"/>
              <a:t> </a:t>
            </a:r>
            <a:r>
              <a:rPr kumimoji="1" lang="en-US" altLang="zh-CN" dirty="0"/>
              <a:t>av24487822</a:t>
            </a:r>
          </a:p>
        </p:txBody>
      </p:sp>
    </p:spTree>
    <p:extLst>
      <p:ext uri="{BB962C8B-B14F-4D97-AF65-F5344CB8AC3E}">
        <p14:creationId xmlns:p14="http://schemas.microsoft.com/office/powerpoint/2010/main" val="14015613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D646E9-0412-D148-9F3D-6E01C203A203}"/>
              </a:ext>
            </a:extLst>
          </p:cNvPr>
          <p:cNvSpPr>
            <a:spLocks noGrp="1"/>
          </p:cNvSpPr>
          <p:nvPr>
            <p:ph type="title"/>
          </p:nvPr>
        </p:nvSpPr>
        <p:spPr/>
        <p:txBody>
          <a:bodyPr/>
          <a:lstStyle/>
          <a:p>
            <a:r>
              <a:rPr kumimoji="1" lang="en-US" altLang="zh-CN" dirty="0"/>
              <a:t>1.2.1</a:t>
            </a:r>
            <a:r>
              <a:rPr kumimoji="1" lang="zh-CN" altLang="en-US" dirty="0"/>
              <a:t> 人工操作阶段</a:t>
            </a:r>
            <a:endParaRPr kumimoji="1" lang="zh-CN" altLang="en-US"/>
          </a:p>
        </p:txBody>
      </p:sp>
      <p:sp>
        <p:nvSpPr>
          <p:cNvPr id="3" name="内容占位符 2">
            <a:extLst>
              <a:ext uri="{FF2B5EF4-FFF2-40B4-BE49-F238E27FC236}">
                <a16:creationId xmlns:a16="http://schemas.microsoft.com/office/drawing/2014/main" id="{CAA4FDA4-ACC9-2B41-AA18-AD1CB70EA16E}"/>
              </a:ext>
            </a:extLst>
          </p:cNvPr>
          <p:cNvSpPr>
            <a:spLocks noGrp="1"/>
          </p:cNvSpPr>
          <p:nvPr>
            <p:ph idx="1"/>
          </p:nvPr>
        </p:nvSpPr>
        <p:spPr/>
        <p:txBody>
          <a:bodyPr/>
          <a:lstStyle/>
          <a:p>
            <a:pPr>
              <a:lnSpc>
                <a:spcPct val="150000"/>
              </a:lnSpc>
            </a:pPr>
            <a:r>
              <a:rPr kumimoji="1" lang="zh-CN" altLang="en-US"/>
              <a:t>作业和程序（进程）的区别</a:t>
            </a:r>
            <a:endParaRPr kumimoji="1" lang="en-US" altLang="zh-CN"/>
          </a:p>
          <a:p>
            <a:pPr lvl="1">
              <a:lnSpc>
                <a:spcPct val="150000"/>
              </a:lnSpc>
            </a:pPr>
            <a:r>
              <a:rPr kumimoji="1" lang="zh-CN" altLang="en-US"/>
              <a:t>一个进程是一个程序对某个数据集的执行过程。</a:t>
            </a:r>
            <a:endParaRPr kumimoji="1" lang="en-US" altLang="zh-CN"/>
          </a:p>
          <a:p>
            <a:pPr lvl="1">
              <a:lnSpc>
                <a:spcPct val="150000"/>
              </a:lnSpc>
            </a:pPr>
            <a:r>
              <a:rPr kumimoji="1" lang="zh-CN" altLang="en-US"/>
              <a:t>一个作业是用户需要计算机完成的某项任务，是要求计算机所做工作的集合。一个作业中至少包含一个程序。</a:t>
            </a:r>
          </a:p>
        </p:txBody>
      </p:sp>
      <p:sp>
        <p:nvSpPr>
          <p:cNvPr id="4" name="矩形 3">
            <a:extLst>
              <a:ext uri="{FF2B5EF4-FFF2-40B4-BE49-F238E27FC236}">
                <a16:creationId xmlns:a16="http://schemas.microsoft.com/office/drawing/2014/main" id="{1ED7BBC4-4B3B-C948-B3D5-0ABE577FD506}"/>
              </a:ext>
            </a:extLst>
          </p:cNvPr>
          <p:cNvSpPr/>
          <p:nvPr/>
        </p:nvSpPr>
        <p:spPr>
          <a:xfrm>
            <a:off x="628650" y="5053810"/>
            <a:ext cx="7945394" cy="562783"/>
          </a:xfrm>
          <a:prstGeom prst="rect">
            <a:avLst/>
          </a:prstGeom>
        </p:spPr>
        <p:txBody>
          <a:bodyPr wrap="square">
            <a:spAutoFit/>
          </a:bodyPr>
          <a:lstStyle/>
          <a:p>
            <a:pPr lvl="1">
              <a:lnSpc>
                <a:spcPct val="200000"/>
              </a:lnSpc>
            </a:pPr>
            <a:r>
              <a:rPr kumimoji="1" lang="zh-CN" altLang="en-US">
                <a:solidFill>
                  <a:srgbClr val="FF0000"/>
                </a:solidFill>
                <a:latin typeface="Microsoft YaHei" charset="-122"/>
                <a:ea typeface="Microsoft YaHei" charset="-122"/>
                <a:cs typeface="Microsoft YaHei" charset="-122"/>
              </a:rPr>
              <a:t>装入 </a:t>
            </a:r>
            <a:r>
              <a:rPr kumimoji="1" lang="en-US" altLang="zh-CN">
                <a:solidFill>
                  <a:srgbClr val="FF0000"/>
                </a:solidFill>
                <a:latin typeface="Microsoft YaHei" charset="-122"/>
                <a:ea typeface="Microsoft YaHei" charset="-122"/>
                <a:cs typeface="Microsoft YaHei" charset="-122"/>
              </a:rPr>
              <a:t>load</a:t>
            </a:r>
            <a:r>
              <a:rPr kumimoji="1" lang="zh-CN" altLang="en-US">
                <a:solidFill>
                  <a:srgbClr val="FF0000"/>
                </a:solidFill>
                <a:latin typeface="Microsoft YaHei" charset="-122"/>
                <a:ea typeface="Microsoft YaHei" charset="-122"/>
                <a:cs typeface="Microsoft YaHei" charset="-122"/>
              </a:rPr>
              <a:t> </a:t>
            </a:r>
            <a:r>
              <a:rPr kumimoji="1" lang="en-US" altLang="zh-CN">
                <a:solidFill>
                  <a:srgbClr val="FF0000"/>
                </a:solidFill>
                <a:latin typeface="Microsoft YaHei" charset="-122"/>
                <a:ea typeface="Microsoft YaHei" charset="-122"/>
                <a:cs typeface="Microsoft YaHei" charset="-122"/>
              </a:rPr>
              <a:t>-</a:t>
            </a:r>
            <a:r>
              <a:rPr kumimoji="1" lang="zh-CN" altLang="en-US">
                <a:solidFill>
                  <a:srgbClr val="FF0000"/>
                </a:solidFill>
                <a:latin typeface="Microsoft YaHei" charset="-122"/>
                <a:ea typeface="Microsoft YaHei" charset="-122"/>
                <a:cs typeface="Microsoft YaHei" charset="-122"/>
              </a:rPr>
              <a:t> 编译 </a:t>
            </a:r>
            <a:r>
              <a:rPr kumimoji="1" lang="en-US" altLang="zh-CN">
                <a:solidFill>
                  <a:srgbClr val="FF0000"/>
                </a:solidFill>
                <a:latin typeface="Microsoft YaHei" charset="-122"/>
                <a:ea typeface="Microsoft YaHei" charset="-122"/>
                <a:cs typeface="Microsoft YaHei" charset="-122"/>
              </a:rPr>
              <a:t>compile</a:t>
            </a:r>
            <a:r>
              <a:rPr kumimoji="1" lang="zh-CN" altLang="en-US">
                <a:solidFill>
                  <a:srgbClr val="FF0000"/>
                </a:solidFill>
                <a:latin typeface="Microsoft YaHei" charset="-122"/>
                <a:ea typeface="Microsoft YaHei" charset="-122"/>
                <a:cs typeface="Microsoft YaHei" charset="-122"/>
              </a:rPr>
              <a:t> </a:t>
            </a:r>
            <a:r>
              <a:rPr kumimoji="1" lang="en-US" altLang="zh-CN">
                <a:solidFill>
                  <a:srgbClr val="FF0000"/>
                </a:solidFill>
                <a:latin typeface="Microsoft YaHei" charset="-122"/>
                <a:ea typeface="Microsoft YaHei" charset="-122"/>
                <a:cs typeface="Microsoft YaHei" charset="-122"/>
              </a:rPr>
              <a:t>-</a:t>
            </a:r>
            <a:r>
              <a:rPr kumimoji="1" lang="zh-CN" altLang="en-US">
                <a:solidFill>
                  <a:srgbClr val="FF0000"/>
                </a:solidFill>
                <a:latin typeface="Microsoft YaHei" charset="-122"/>
                <a:ea typeface="Microsoft YaHei" charset="-122"/>
                <a:cs typeface="Microsoft YaHei" charset="-122"/>
              </a:rPr>
              <a:t> 连接 </a:t>
            </a:r>
            <a:r>
              <a:rPr kumimoji="1" lang="en-US" altLang="zh-CN">
                <a:solidFill>
                  <a:srgbClr val="FF0000"/>
                </a:solidFill>
                <a:latin typeface="Microsoft YaHei" charset="-122"/>
                <a:ea typeface="Microsoft YaHei" charset="-122"/>
                <a:cs typeface="Microsoft YaHei" charset="-122"/>
              </a:rPr>
              <a:t>link</a:t>
            </a:r>
            <a:r>
              <a:rPr kumimoji="1" lang="zh-CN" altLang="en-US">
                <a:solidFill>
                  <a:srgbClr val="FF0000"/>
                </a:solidFill>
                <a:latin typeface="Microsoft YaHei" charset="-122"/>
                <a:ea typeface="Microsoft YaHei" charset="-122"/>
                <a:cs typeface="Microsoft YaHei" charset="-122"/>
              </a:rPr>
              <a:t> </a:t>
            </a:r>
            <a:r>
              <a:rPr kumimoji="1" lang="en-US" altLang="zh-CN">
                <a:solidFill>
                  <a:srgbClr val="FF0000"/>
                </a:solidFill>
                <a:latin typeface="Microsoft YaHei" charset="-122"/>
                <a:ea typeface="Microsoft YaHei" charset="-122"/>
                <a:cs typeface="Microsoft YaHei" charset="-122"/>
              </a:rPr>
              <a:t>-</a:t>
            </a:r>
            <a:r>
              <a:rPr kumimoji="1" lang="zh-CN" altLang="en-US">
                <a:solidFill>
                  <a:srgbClr val="FF0000"/>
                </a:solidFill>
                <a:latin typeface="Microsoft YaHei" charset="-122"/>
                <a:ea typeface="Microsoft YaHei" charset="-122"/>
                <a:cs typeface="Microsoft YaHei" charset="-122"/>
              </a:rPr>
              <a:t> 执行 </a:t>
            </a:r>
            <a:r>
              <a:rPr kumimoji="1" lang="en-US" altLang="zh-CN">
                <a:solidFill>
                  <a:srgbClr val="FF0000"/>
                </a:solidFill>
                <a:latin typeface="Microsoft YaHei" charset="-122"/>
                <a:ea typeface="Microsoft YaHei" charset="-122"/>
                <a:cs typeface="Microsoft YaHei" charset="-122"/>
              </a:rPr>
              <a:t>execute</a:t>
            </a:r>
            <a:r>
              <a:rPr kumimoji="1" lang="zh-CN" altLang="en-US">
                <a:solidFill>
                  <a:srgbClr val="FF0000"/>
                </a:solidFill>
                <a:latin typeface="Microsoft YaHei" charset="-122"/>
                <a:ea typeface="Microsoft YaHei" charset="-122"/>
                <a:cs typeface="Microsoft YaHei" charset="-122"/>
              </a:rPr>
              <a:t> </a:t>
            </a:r>
            <a:r>
              <a:rPr kumimoji="1" lang="en-US" altLang="zh-CN">
                <a:solidFill>
                  <a:srgbClr val="FF0000"/>
                </a:solidFill>
                <a:latin typeface="Microsoft YaHei" charset="-122"/>
                <a:ea typeface="Microsoft YaHei" charset="-122"/>
                <a:cs typeface="Microsoft YaHei" charset="-122"/>
              </a:rPr>
              <a:t>-</a:t>
            </a:r>
            <a:r>
              <a:rPr kumimoji="1" lang="zh-CN" altLang="en-US">
                <a:solidFill>
                  <a:srgbClr val="FF0000"/>
                </a:solidFill>
                <a:latin typeface="Microsoft YaHei" charset="-122"/>
                <a:ea typeface="Microsoft YaHei" charset="-122"/>
                <a:cs typeface="Microsoft YaHei" charset="-122"/>
              </a:rPr>
              <a:t> 输出 </a:t>
            </a:r>
            <a:r>
              <a:rPr kumimoji="1" lang="en-US" altLang="zh-CN">
                <a:solidFill>
                  <a:srgbClr val="FF0000"/>
                </a:solidFill>
                <a:latin typeface="Microsoft YaHei" charset="-122"/>
                <a:ea typeface="Microsoft YaHei" charset="-122"/>
                <a:cs typeface="Microsoft YaHei" charset="-122"/>
              </a:rPr>
              <a:t>output</a:t>
            </a:r>
            <a:endParaRPr kumimoji="1" lang="en-US" altLang="zh-CN" sz="1600">
              <a:solidFill>
                <a:srgbClr val="FF0000"/>
              </a:solidFill>
              <a:latin typeface="Microsoft YaHei" charset="-122"/>
              <a:ea typeface="Microsoft YaHei" charset="-122"/>
              <a:cs typeface="Microsoft YaHei" charset="-122"/>
            </a:endParaRPr>
          </a:p>
        </p:txBody>
      </p:sp>
      <p:sp>
        <p:nvSpPr>
          <p:cNvPr id="5" name="文本框 4">
            <a:extLst>
              <a:ext uri="{FF2B5EF4-FFF2-40B4-BE49-F238E27FC236}">
                <a16:creationId xmlns:a16="http://schemas.microsoft.com/office/drawing/2014/main" id="{8C94CC58-325B-F94D-908C-0A2F31D96902}"/>
              </a:ext>
            </a:extLst>
          </p:cNvPr>
          <p:cNvSpPr txBox="1"/>
          <p:nvPr/>
        </p:nvSpPr>
        <p:spPr>
          <a:xfrm>
            <a:off x="741405" y="4457209"/>
            <a:ext cx="4493538" cy="461665"/>
          </a:xfrm>
          <a:prstGeom prst="rect">
            <a:avLst/>
          </a:prstGeom>
          <a:noFill/>
        </p:spPr>
        <p:txBody>
          <a:bodyPr wrap="none" rtlCol="0">
            <a:spAutoFit/>
          </a:bodyPr>
          <a:lstStyle/>
          <a:p>
            <a:r>
              <a:rPr kumimoji="1" lang="zh-CN" altLang="en-US" sz="2400">
                <a:latin typeface="Microsoft YaHei" panose="020B0503020204020204" pitchFamily="34" charset="-122"/>
                <a:ea typeface="Microsoft YaHei" panose="020B0503020204020204" pitchFamily="34" charset="-122"/>
              </a:rPr>
              <a:t>一个作业的执行过程（样例）：</a:t>
            </a:r>
          </a:p>
        </p:txBody>
      </p:sp>
    </p:spTree>
    <p:extLst>
      <p:ext uri="{BB962C8B-B14F-4D97-AF65-F5344CB8AC3E}">
        <p14:creationId xmlns:p14="http://schemas.microsoft.com/office/powerpoint/2010/main" val="2263225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1" lang="en-US" altLang="zh-CN"/>
              <a:t>1.2.1</a:t>
            </a:r>
            <a:r>
              <a:rPr kumimoji="1" lang="zh-CN" altLang="en-US"/>
              <a:t> 人工操作阶段</a:t>
            </a:r>
          </a:p>
        </p:txBody>
      </p:sp>
      <p:sp>
        <p:nvSpPr>
          <p:cNvPr id="3" name="Content Placeholder 2"/>
          <p:cNvSpPr>
            <a:spLocks noGrp="1"/>
          </p:cNvSpPr>
          <p:nvPr>
            <p:ph idx="1"/>
          </p:nvPr>
        </p:nvSpPr>
        <p:spPr>
          <a:xfrm>
            <a:off x="628650" y="1825625"/>
            <a:ext cx="8070850" cy="4351338"/>
          </a:xfrm>
        </p:spPr>
        <p:txBody>
          <a:bodyPr/>
          <a:lstStyle/>
          <a:p>
            <a:pPr>
              <a:lnSpc>
                <a:spcPct val="150000"/>
              </a:lnSpc>
            </a:pPr>
            <a:r>
              <a:rPr kumimoji="1" lang="zh-CN" altLang="en-US"/>
              <a:t>人工控制和使用计算机的作业过程大致如下：</a:t>
            </a:r>
          </a:p>
          <a:p>
            <a:pPr marL="914400" lvl="1" indent="-457200">
              <a:buFont typeface="+mj-lt"/>
              <a:buAutoNum type="arabicPeriod"/>
            </a:pPr>
            <a:r>
              <a:rPr kumimoji="1" lang="en-US" altLang="zh-CN" b="1">
                <a:solidFill>
                  <a:srgbClr val="FF0000"/>
                </a:solidFill>
              </a:rPr>
              <a:t>coding</a:t>
            </a:r>
            <a:r>
              <a:rPr kumimoji="1" lang="en-US" altLang="zh-CN"/>
              <a:t>:</a:t>
            </a:r>
            <a:r>
              <a:rPr kumimoji="1" lang="zh-CN" altLang="en-US"/>
              <a:t> 人工把源程序用穿孔机穿制在卡片或纸带上；</a:t>
            </a:r>
          </a:p>
          <a:p>
            <a:pPr marL="914400" lvl="1" indent="-457200">
              <a:buFont typeface="+mj-lt"/>
              <a:buAutoNum type="arabicPeriod"/>
            </a:pPr>
            <a:r>
              <a:rPr kumimoji="1" lang="en-US" altLang="zh-CN" b="1">
                <a:solidFill>
                  <a:srgbClr val="FF0000"/>
                </a:solidFill>
              </a:rPr>
              <a:t>load</a:t>
            </a:r>
            <a:r>
              <a:rPr kumimoji="1" lang="en-US" altLang="zh-CN"/>
              <a:t>:</a:t>
            </a:r>
            <a:r>
              <a:rPr kumimoji="1" lang="zh-CN" altLang="en-US"/>
              <a:t> 将准备好的汇编解释程序或编译系统装入计算机；</a:t>
            </a:r>
          </a:p>
          <a:p>
            <a:pPr marL="914400" lvl="1" indent="-457200">
              <a:buFont typeface="+mj-lt"/>
              <a:buAutoNum type="arabicPeriod"/>
            </a:pPr>
            <a:r>
              <a:rPr kumimoji="1" lang="en-US" altLang="zh-CN" b="1">
                <a:solidFill>
                  <a:srgbClr val="FF0000"/>
                </a:solidFill>
              </a:rPr>
              <a:t>compile</a:t>
            </a:r>
            <a:r>
              <a:rPr kumimoji="1" lang="zh-CN" altLang="en-US" b="1">
                <a:solidFill>
                  <a:srgbClr val="FF0000"/>
                </a:solidFill>
              </a:rPr>
              <a:t> </a:t>
            </a:r>
            <a:r>
              <a:rPr kumimoji="1" lang="en-US" altLang="zh-CN" b="1">
                <a:solidFill>
                  <a:srgbClr val="FF0000"/>
                </a:solidFill>
              </a:rPr>
              <a:t>&amp;</a:t>
            </a:r>
            <a:r>
              <a:rPr kumimoji="1" lang="zh-CN" altLang="en-US" b="1">
                <a:solidFill>
                  <a:srgbClr val="FF0000"/>
                </a:solidFill>
              </a:rPr>
              <a:t> </a:t>
            </a:r>
            <a:r>
              <a:rPr kumimoji="1" lang="en-US" altLang="zh-CN" b="1">
                <a:solidFill>
                  <a:srgbClr val="FF0000"/>
                </a:solidFill>
              </a:rPr>
              <a:t>link</a:t>
            </a:r>
            <a:r>
              <a:rPr kumimoji="1" lang="en-US" altLang="zh-CN"/>
              <a:t>:</a:t>
            </a:r>
            <a:r>
              <a:rPr kumimoji="1" lang="zh-CN" altLang="en-US"/>
              <a:t> </a:t>
            </a:r>
            <a:endParaRPr kumimoji="1" lang="en-US" altLang="zh-CN"/>
          </a:p>
          <a:p>
            <a:pPr marL="1371600" lvl="2" indent="-457200">
              <a:buFont typeface="+mj-lt"/>
              <a:buAutoNum type="arabicPeriod"/>
            </a:pPr>
            <a:r>
              <a:rPr kumimoji="1" lang="zh-CN" altLang="en-US"/>
              <a:t>汇编程序或编译系统读入人工装在输入机上的穿孔卡片或穿孔带上的源程序；</a:t>
            </a:r>
          </a:p>
          <a:p>
            <a:pPr marL="1371600" lvl="2" indent="-457200">
              <a:buFont typeface="+mj-lt"/>
              <a:buAutoNum type="arabicPeriod"/>
            </a:pPr>
            <a:r>
              <a:rPr kumimoji="1" lang="zh-CN" altLang="en-US"/>
              <a:t>执行汇编过程或编译过程，产生目标程序，并输出到目标卡片或纸带；</a:t>
            </a:r>
          </a:p>
          <a:p>
            <a:pPr marL="1371600" lvl="2" indent="-457200">
              <a:buFont typeface="+mj-lt"/>
              <a:buAutoNum type="arabicPeriod"/>
            </a:pPr>
            <a:r>
              <a:rPr kumimoji="1" lang="zh-CN" altLang="en-US"/>
              <a:t>通过引导程序把装在输入机上的目标程序读入计算机；</a:t>
            </a:r>
          </a:p>
          <a:p>
            <a:pPr marL="914400" lvl="1" indent="-457200">
              <a:buFont typeface="+mj-lt"/>
              <a:buAutoNum type="arabicPeriod"/>
            </a:pPr>
            <a:r>
              <a:rPr kumimoji="1" lang="en-US" altLang="zh-CN" b="1">
                <a:solidFill>
                  <a:srgbClr val="FF0000"/>
                </a:solidFill>
              </a:rPr>
              <a:t>execute</a:t>
            </a:r>
            <a:r>
              <a:rPr kumimoji="1" lang="en-US" altLang="zh-CN"/>
              <a:t>:</a:t>
            </a:r>
            <a:r>
              <a:rPr kumimoji="1" lang="zh-CN" altLang="en-US"/>
              <a:t> 启动目标程序执行，从输入机上读入人工装好的数据卡片或数据带上的数据；</a:t>
            </a:r>
          </a:p>
          <a:p>
            <a:pPr marL="914400" lvl="1" indent="-457200">
              <a:buFont typeface="+mj-lt"/>
              <a:buAutoNum type="arabicPeriod"/>
            </a:pPr>
            <a:r>
              <a:rPr kumimoji="1" lang="en-US" altLang="zh-CN" b="1">
                <a:solidFill>
                  <a:srgbClr val="FF0000"/>
                </a:solidFill>
              </a:rPr>
              <a:t>output</a:t>
            </a:r>
            <a:r>
              <a:rPr kumimoji="1" lang="en-US" altLang="zh-CN"/>
              <a:t>:</a:t>
            </a:r>
            <a:r>
              <a:rPr kumimoji="1" lang="zh-CN" altLang="en-US"/>
              <a:t> 产生计算结果，执行结果从打印机上或卡片机上输出。 </a:t>
            </a:r>
          </a:p>
          <a:p>
            <a:endParaRPr kumimoji="1" lang="zh-CN" altLang="en-US"/>
          </a:p>
          <a:p>
            <a:endParaRPr kumimoji="1" lang="zh-CN" altLang="en-US"/>
          </a:p>
        </p:txBody>
      </p:sp>
    </p:spTree>
    <p:extLst>
      <p:ext uri="{BB962C8B-B14F-4D97-AF65-F5344CB8AC3E}">
        <p14:creationId xmlns:p14="http://schemas.microsoft.com/office/powerpoint/2010/main" val="7075057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4" id="{F81299E0-97B9-3C4B-B861-223E5F621EE7}" vid="{47B4F5F2-6D0C-B24E-99AE-C52AAAC473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河海大学_操作系统2</Template>
  <TotalTime>2752</TotalTime>
  <Words>2661</Words>
  <Application>Microsoft Office PowerPoint</Application>
  <PresentationFormat>全屏显示(4:3)</PresentationFormat>
  <Paragraphs>340</Paragraphs>
  <Slides>39</Slides>
  <Notes>3</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39</vt:i4>
      </vt:variant>
    </vt:vector>
  </HeadingPairs>
  <TitlesOfParts>
    <vt:vector size="50" baseType="lpstr">
      <vt:lpstr>Heiti SC Light</vt:lpstr>
      <vt:lpstr>DengXian</vt:lpstr>
      <vt:lpstr>SimHei</vt:lpstr>
      <vt:lpstr>隶书</vt:lpstr>
      <vt:lpstr>宋体</vt:lpstr>
      <vt:lpstr>Microsoft YaHei</vt:lpstr>
      <vt:lpstr>Arial</vt:lpstr>
      <vt:lpstr>Calibri</vt:lpstr>
      <vt:lpstr>Cambria Math</vt:lpstr>
      <vt:lpstr>Wingdings</vt:lpstr>
      <vt:lpstr>Office Theme</vt:lpstr>
      <vt:lpstr>操 作 系 统（0601009）  河海大学“课程思政”示范课程</vt:lpstr>
      <vt:lpstr>回顾</vt:lpstr>
      <vt:lpstr>1.2 操作系统形成与发展</vt:lpstr>
      <vt:lpstr>1.2 操作系统形成与发展</vt:lpstr>
      <vt:lpstr>1.2.1 人工操作阶段</vt:lpstr>
      <vt:lpstr>1.2.1 人工操作阶段</vt:lpstr>
      <vt:lpstr>1.2.1 人工操作阶段</vt:lpstr>
      <vt:lpstr>1.2.1 人工操作阶段</vt:lpstr>
      <vt:lpstr>1.2.1 人工操作阶段</vt:lpstr>
      <vt:lpstr>1.2.1 人工操作阶段</vt:lpstr>
      <vt:lpstr>1.2.1 人工操作阶段</vt:lpstr>
      <vt:lpstr>1.2.2 执行系统阶段</vt:lpstr>
      <vt:lpstr>1.2.2 执行系统阶段</vt:lpstr>
      <vt:lpstr>PowerPoint 演示文稿</vt:lpstr>
      <vt:lpstr>1.2.3 多道程序设计</vt:lpstr>
      <vt:lpstr>1.2.3 多道程序设计</vt:lpstr>
      <vt:lpstr>1.2.3 多道程序设计</vt:lpstr>
      <vt:lpstr>1.2.3 多道程序设计</vt:lpstr>
      <vt:lpstr>1.2.3 多道程序设计</vt:lpstr>
      <vt:lpstr>1.2.3 多道程序设计</vt:lpstr>
      <vt:lpstr>1.2.3 多道程序设计</vt:lpstr>
      <vt:lpstr>1.2.3 多道程序设计</vt:lpstr>
      <vt:lpstr>1.2.3 多道程序设计</vt:lpstr>
      <vt:lpstr>1.2.3 多道程序设计</vt:lpstr>
      <vt:lpstr>1.2.3 多道程序设计</vt:lpstr>
      <vt:lpstr>1.2.3 操作系统的形成</vt:lpstr>
      <vt:lpstr>1.2.4 操作系统发展与分类</vt:lpstr>
      <vt:lpstr>1.2.4 操作系统发展与分类</vt:lpstr>
      <vt:lpstr>1.2.4 操作系统发展与分类</vt:lpstr>
      <vt:lpstr>1.2.4 操作系统发展与分类</vt:lpstr>
      <vt:lpstr>1.2.4 操作系统发展与分类</vt:lpstr>
      <vt:lpstr>PowerPoint 演示文稿</vt:lpstr>
      <vt:lpstr>1.2.4 操作系统发展与分类</vt:lpstr>
      <vt:lpstr>1.2.4 操作系统发展与分类</vt:lpstr>
      <vt:lpstr>1.2.4 操作系统发展与分类</vt:lpstr>
      <vt:lpstr>1.2.4 操作系统发展与分类</vt:lpstr>
      <vt:lpstr>1.2.4 操作系统发展与分类</vt:lpstr>
      <vt:lpstr>1.2.4 操作系统发展与分类</vt:lpstr>
      <vt:lpstr>1.2.4 操作系统发展与分类</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1.2 操作系统形成与发展</dc:title>
  <dc:creator>陆佳民</dc:creator>
  <cp:lastModifiedBy>pchzhang</cp:lastModifiedBy>
  <cp:revision>163</cp:revision>
  <dcterms:created xsi:type="dcterms:W3CDTF">2017-09-02T06:14:48Z</dcterms:created>
  <dcterms:modified xsi:type="dcterms:W3CDTF">2019-09-02T01:52:27Z</dcterms:modified>
</cp:coreProperties>
</file>

<file path=docProps/thumbnail.jpeg>
</file>